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054" r:id="rId2"/>
    <p:sldId id="400" r:id="rId3"/>
    <p:sldId id="1107" r:id="rId4"/>
    <p:sldId id="1109" r:id="rId5"/>
    <p:sldId id="1108" r:id="rId6"/>
    <p:sldId id="1110" r:id="rId7"/>
    <p:sldId id="1111" r:id="rId8"/>
    <p:sldId id="1121" r:id="rId9"/>
    <p:sldId id="1122" r:id="rId10"/>
    <p:sldId id="1120" r:id="rId11"/>
    <p:sldId id="1123" r:id="rId12"/>
    <p:sldId id="1124" r:id="rId13"/>
    <p:sldId id="1125" r:id="rId14"/>
    <p:sldId id="1130" r:id="rId15"/>
    <p:sldId id="1134" r:id="rId16"/>
    <p:sldId id="1135" r:id="rId17"/>
    <p:sldId id="1126" r:id="rId18"/>
    <p:sldId id="1127" r:id="rId19"/>
    <p:sldId id="1128" r:id="rId20"/>
    <p:sldId id="1129" r:id="rId21"/>
    <p:sldId id="1136" r:id="rId22"/>
    <p:sldId id="1132" r:id="rId23"/>
    <p:sldId id="1139" r:id="rId24"/>
    <p:sldId id="1140" r:id="rId25"/>
    <p:sldId id="1141" r:id="rId26"/>
    <p:sldId id="1131" r:id="rId27"/>
    <p:sldId id="1115" r:id="rId28"/>
    <p:sldId id="1118" r:id="rId29"/>
    <p:sldId id="1119" r:id="rId30"/>
    <p:sldId id="1116" r:id="rId3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B050"/>
    <a:srgbClr val="FFFFFF"/>
    <a:srgbClr val="B3B3B3"/>
    <a:srgbClr val="33CC33"/>
    <a:srgbClr val="6699FF"/>
    <a:srgbClr val="FFBE86"/>
    <a:srgbClr val="1D77B4"/>
    <a:srgbClr val="00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0878" autoAdjust="0"/>
  </p:normalViewPr>
  <p:slideViewPr>
    <p:cSldViewPr snapToGrid="0">
      <p:cViewPr>
        <p:scale>
          <a:sx n="99" d="100"/>
          <a:sy n="99" d="100"/>
        </p:scale>
        <p:origin x="2032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2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30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fld id="{D033F27F-039A-4D15-882A-296F87F46E30}" type="datetime1">
              <a:rPr lang="en-US">
                <a:latin typeface="Cambria" panose="02040503050406030204" pitchFamily="18" charset="0"/>
              </a:rPr>
              <a:pPr>
                <a:defRPr/>
              </a:pPr>
              <a:t>10/24/19</a:t>
            </a:fld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fld id="{0DE9A855-000F-4F6A-BD1E-19C18B134EF0}" type="slidenum">
              <a:rPr lang="en-US">
                <a:latin typeface="Cambria" panose="02040503050406030204" pitchFamily="18" charset="0"/>
              </a:rPr>
              <a:pPr>
                <a:defRPr/>
              </a:pPr>
              <a:t>‹#›</a:t>
            </a:fld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771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Cambria" panose="02040503050406030204" pitchFamily="18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Cambria" panose="02040503050406030204" pitchFamily="18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F327BF36-92D5-42C2-B356-1CAA2C03927E}" type="datetime1">
              <a:rPr lang="en-US" smtClean="0"/>
              <a:pPr>
                <a:defRPr/>
              </a:pPr>
              <a:t>10/24/19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7" tIns="46589" rIns="93177" bIns="4658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Cambria" panose="02040503050406030204" pitchFamily="18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Cambria" panose="02040503050406030204" pitchFamily="18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8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85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87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24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27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04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3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66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96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9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43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1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90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96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19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19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mbria" panose="02040503050406030204" pitchFamily="18" charset="0"/>
              </a:rPr>
              <a:t>Insert a initial trigger at a random location, through reverse engineering to find better trigger patterns. By evaluating the average output on the targeting class, we can find the classes that may have been attacked.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7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mbria" panose="02040503050406030204" pitchFamily="18" charset="0"/>
              </a:rPr>
              <a:t>Apply a moving window detection for these classes to obtain a heat map of sensitive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7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mbria" panose="02040503050406030204" pitchFamily="18" charset="0"/>
              </a:rPr>
              <a:t>Reverse engineering with the position and size got from the heat map to get a complete trigger.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4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9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1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1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7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4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0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2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17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29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5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662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34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041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54" y="8344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4" y="2094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754" y="2734712"/>
            <a:ext cx="4040188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579" y="2094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579" y="2734712"/>
            <a:ext cx="4041775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3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1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56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44" y="91644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694" y="916446"/>
            <a:ext cx="5111750" cy="5048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844" y="2078495"/>
            <a:ext cx="3008313" cy="40462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59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5845"/>
            <a:ext cx="5486400" cy="37917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33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55" y="185320"/>
            <a:ext cx="7734300" cy="57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1471" y="1207247"/>
            <a:ext cx="8613588" cy="52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on text regions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46539" y="862820"/>
            <a:ext cx="7551615" cy="45719"/>
          </a:xfrm>
          <a:prstGeom prst="rect">
            <a:avLst/>
          </a:prstGeom>
          <a:gradFill flip="none" rotWithShape="1">
            <a:gsLst>
              <a:gs pos="0">
                <a:srgbClr val="0F0055"/>
              </a:gs>
              <a:gs pos="100000">
                <a:srgbClr val="BFC883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594876" y="6504552"/>
            <a:ext cx="1549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DEAAC98-3EFF-6E42-86C7-4F75B09B8F66}" type="slidenum">
              <a:rPr lang="en-US" sz="1200" b="1" smtClean="0">
                <a:latin typeface="Cambria"/>
                <a:cs typeface="Cambria"/>
              </a:rPr>
              <a:pPr algn="r"/>
              <a:t>‹#›</a:t>
            </a:fld>
            <a:endParaRPr lang="en-US" sz="1200" b="1" dirty="0">
              <a:latin typeface="Cambria"/>
              <a:cs typeface="Cambr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96" r:id="rId1"/>
    <p:sldLayoutId id="2147485897" r:id="rId2"/>
    <p:sldLayoutId id="2147485898" r:id="rId3"/>
    <p:sldLayoutId id="2147485899" r:id="rId4"/>
    <p:sldLayoutId id="2147485900" r:id="rId5"/>
    <p:sldLayoutId id="2147485901" r:id="rId6"/>
    <p:sldLayoutId id="2147485902" r:id="rId7"/>
    <p:sldLayoutId id="2147485903" r:id="rId8"/>
    <p:sldLayoutId id="2147485904" r:id="rId9"/>
    <p:sldLayoutId id="2147485905" r:id="rId10"/>
    <p:sldLayoutId id="214748590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mbria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ts val="600"/>
        </a:spcAft>
        <a:buClrTx/>
        <a:buChar char="•"/>
        <a:defRPr sz="3200">
          <a:solidFill>
            <a:srgbClr val="000000"/>
          </a:solidFill>
          <a:latin typeface="Cambria"/>
          <a:ea typeface="+mn-ea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ts val="600"/>
        </a:spcAft>
        <a:buClrTx/>
        <a:buChar char="–"/>
        <a:defRPr sz="2800">
          <a:solidFill>
            <a:srgbClr val="000000"/>
          </a:solidFill>
          <a:latin typeface="Cambria"/>
          <a:ea typeface="+mn-ea"/>
        </a:defRPr>
      </a:lvl2pPr>
      <a:lvl3pPr marL="1143000" indent="-228600" algn="l" rtl="0" eaLnBrk="0" fontAlgn="base" hangingPunct="0">
        <a:spcBef>
          <a:spcPts val="600"/>
        </a:spcBef>
        <a:spcAft>
          <a:spcPts val="600"/>
        </a:spcAft>
        <a:buClrTx/>
        <a:buChar char="•"/>
        <a:defRPr sz="2400">
          <a:solidFill>
            <a:srgbClr val="000000"/>
          </a:solidFill>
          <a:latin typeface="Cambri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Tx/>
        <a:buChar char="–"/>
        <a:defRPr sz="2000">
          <a:solidFill>
            <a:srgbClr val="000000"/>
          </a:solidFill>
          <a:latin typeface="Cambri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Tx/>
        <a:buChar char="»"/>
        <a:defRPr sz="2000">
          <a:solidFill>
            <a:srgbClr val="000000"/>
          </a:solidFill>
          <a:latin typeface="Cambri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em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90.png"/><Relationship Id="rId3" Type="http://schemas.openxmlformats.org/officeDocument/2006/relationships/image" Target="../media/image16.emf"/><Relationship Id="rId7" Type="http://schemas.openxmlformats.org/officeDocument/2006/relationships/image" Target="../media/image39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4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dventuresinmachinelearning.com/convolutional-neural-networks-tutorial-tensorflow/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www.roblox.com/library/14143189/Evil-M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hyperlink" Target="https://www.empello.com/back-door-fraud-the-next-frontier-of-carrier-billing-frau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84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BC5A3C4-CBA9-7D42-8B07-AD54BAA2BA56}"/>
              </a:ext>
            </a:extLst>
          </p:cNvPr>
          <p:cNvSpPr txBox="1">
            <a:spLocks/>
          </p:cNvSpPr>
          <p:nvPr/>
        </p:nvSpPr>
        <p:spPr bwMode="auto">
          <a:xfrm>
            <a:off x="460688" y="3824544"/>
            <a:ext cx="8222624" cy="266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mbria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/>
            <a:r>
              <a:rPr lang="en-US" altLang="zh-CN" sz="3200" dirty="0"/>
              <a:t>Defending Neural Backdoors via Generative Distribution Modeling</a:t>
            </a:r>
          </a:p>
          <a:p>
            <a:pPr algn="ctr"/>
            <a:r>
              <a:rPr lang="en-US" sz="2400" kern="0" dirty="0"/>
              <a:t>Helen Li</a:t>
            </a:r>
          </a:p>
        </p:txBody>
      </p:sp>
    </p:spTree>
    <p:extLst>
      <p:ext uri="{BB962C8B-B14F-4D97-AF65-F5344CB8AC3E}">
        <p14:creationId xmlns:p14="http://schemas.microsoft.com/office/powerpoint/2010/main" val="160871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67DB-4AC9-EE4B-BF77-6467850C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4" y="185320"/>
            <a:ext cx="8758179" cy="576680"/>
          </a:xfrm>
        </p:spPr>
        <p:txBody>
          <a:bodyPr/>
          <a:lstStyle/>
          <a:p>
            <a:r>
              <a:rPr lang="en-US" dirty="0"/>
              <a:t>Hypothesis: backdoors as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2C50-F458-D941-A466-3A51A43B13B9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0" dirty="0"/>
              <a:t>We define each trigger that can successfully fool the ML model as a </a:t>
            </a:r>
            <a:r>
              <a:rPr lang="en-US" altLang="zh-CN" sz="2400" b="1" dirty="0">
                <a:solidFill>
                  <a:srgbClr val="00B050"/>
                </a:solidFill>
              </a:rPr>
              <a:t>valid trigger</a:t>
            </a:r>
            <a:r>
              <a:rPr lang="en-US" altLang="zh-CN" sz="2400" dirty="0">
                <a:solidFill>
                  <a:schemeClr val="tx1"/>
                </a:solidFill>
              </a:rPr>
              <a:t>.</a:t>
            </a:r>
            <a:r>
              <a:rPr lang="en-US" altLang="zh-CN" sz="2400" b="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="0" dirty="0">
                <a:solidFill>
                  <a:schemeClr val="tx1"/>
                </a:solidFill>
              </a:rPr>
              <a:t>ll the valid triggers form a </a:t>
            </a:r>
            <a:r>
              <a:rPr lang="en-US" altLang="zh-CN" sz="2400" b="1" dirty="0">
                <a:solidFill>
                  <a:srgbClr val="00B050"/>
                </a:solidFill>
              </a:rPr>
              <a:t>valid trigger distribution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The objective is to </a:t>
            </a:r>
            <a:r>
              <a:rPr lang="en-US" altLang="zh-CN" sz="2400" b="1" u="sng" dirty="0">
                <a:solidFill>
                  <a:schemeClr val="tx1"/>
                </a:solidFill>
              </a:rPr>
              <a:t>model</a:t>
            </a:r>
            <a:r>
              <a:rPr lang="en-US" altLang="zh-CN" sz="2400" dirty="0">
                <a:solidFill>
                  <a:schemeClr val="tx1"/>
                </a:solidFill>
              </a:rPr>
              <a:t> and </a:t>
            </a:r>
            <a:r>
              <a:rPr lang="en-US" altLang="zh-CN" sz="2400" b="1" u="sng" dirty="0">
                <a:solidFill>
                  <a:schemeClr val="tx1"/>
                </a:solidFill>
              </a:rPr>
              <a:t>visualize</a:t>
            </a:r>
            <a:r>
              <a:rPr lang="en-US" altLang="zh-CN" sz="2400" dirty="0">
                <a:solidFill>
                  <a:schemeClr val="tx1"/>
                </a:solidFill>
              </a:rPr>
              <a:t> such distribution, and </a:t>
            </a:r>
            <a:r>
              <a:rPr lang="en-US" altLang="zh-CN" sz="2400" b="1" u="sng" dirty="0">
                <a:solidFill>
                  <a:schemeClr val="tx1"/>
                </a:solidFill>
              </a:rPr>
              <a:t>defend</a:t>
            </a:r>
            <a:r>
              <a:rPr lang="en-US" altLang="zh-CN" sz="2400" dirty="0">
                <a:solidFill>
                  <a:schemeClr val="tx1"/>
                </a:solidFill>
              </a:rPr>
              <a:t> the backdoor via model retraining</a:t>
            </a:r>
            <a:endParaRPr lang="en-US" altLang="zh-CN" sz="2400" b="1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5" name="图片 239">
            <a:extLst>
              <a:ext uri="{FF2B5EF4-FFF2-40B4-BE49-F238E27FC236}">
                <a16:creationId xmlns:a16="http://schemas.microsoft.com/office/drawing/2014/main" id="{1754A366-39AD-6C4E-AADC-C5D5AD09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3" t="16397" r="32670" b="12967"/>
          <a:stretch/>
        </p:blipFill>
        <p:spPr>
          <a:xfrm>
            <a:off x="514759" y="3247420"/>
            <a:ext cx="2838292" cy="3147642"/>
          </a:xfrm>
          <a:prstGeom prst="rect">
            <a:avLst/>
          </a:prstGeom>
        </p:spPr>
      </p:pic>
      <p:sp>
        <p:nvSpPr>
          <p:cNvPr id="6" name="任意多边形: 形状 166">
            <a:extLst>
              <a:ext uri="{FF2B5EF4-FFF2-40B4-BE49-F238E27FC236}">
                <a16:creationId xmlns:a16="http://schemas.microsoft.com/office/drawing/2014/main" id="{B56AD3C1-090E-9B43-AE9A-3725374A3932}"/>
              </a:ext>
            </a:extLst>
          </p:cNvPr>
          <p:cNvSpPr/>
          <p:nvPr/>
        </p:nvSpPr>
        <p:spPr>
          <a:xfrm>
            <a:off x="5273889" y="3480215"/>
            <a:ext cx="785767" cy="591253"/>
          </a:xfrm>
          <a:custGeom>
            <a:avLst/>
            <a:gdLst>
              <a:gd name="connsiteX0" fmla="*/ 0 w 1732123"/>
              <a:gd name="connsiteY0" fmla="*/ 40779 h 636952"/>
              <a:gd name="connsiteX1" fmla="*/ 402819 w 1732123"/>
              <a:gd name="connsiteY1" fmla="*/ 48836 h 636952"/>
              <a:gd name="connsiteX2" fmla="*/ 1184289 w 1732123"/>
              <a:gd name="connsiteY2" fmla="*/ 528191 h 636952"/>
              <a:gd name="connsiteX3" fmla="*/ 1732123 w 1732123"/>
              <a:gd name="connsiteY3" fmla="*/ 636952 h 63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123" h="636952">
                <a:moveTo>
                  <a:pt x="0" y="40779"/>
                </a:moveTo>
                <a:cubicBezTo>
                  <a:pt x="102719" y="4190"/>
                  <a:pt x="205438" y="-32399"/>
                  <a:pt x="402819" y="48836"/>
                </a:cubicBezTo>
                <a:cubicBezTo>
                  <a:pt x="600200" y="130071"/>
                  <a:pt x="962738" y="430172"/>
                  <a:pt x="1184289" y="528191"/>
                </a:cubicBezTo>
                <a:cubicBezTo>
                  <a:pt x="1405840" y="626210"/>
                  <a:pt x="1568981" y="631581"/>
                  <a:pt x="1732123" y="63695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图片 221">
            <a:extLst>
              <a:ext uri="{FF2B5EF4-FFF2-40B4-BE49-F238E27FC236}">
                <a16:creationId xmlns:a16="http://schemas.microsoft.com/office/drawing/2014/main" id="{11A6595B-E439-4B4C-8063-55F0B18ED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39" y="3217139"/>
            <a:ext cx="572640" cy="592213"/>
          </a:xfrm>
          <a:prstGeom prst="rect">
            <a:avLst/>
          </a:prstGeom>
        </p:spPr>
      </p:pic>
      <p:sp>
        <p:nvSpPr>
          <p:cNvPr id="9" name="文本框 224">
            <a:extLst>
              <a:ext uri="{FF2B5EF4-FFF2-40B4-BE49-F238E27FC236}">
                <a16:creationId xmlns:a16="http://schemas.microsoft.com/office/drawing/2014/main" id="{D1065033-37F6-334F-A29A-A5938F0478E7}"/>
              </a:ext>
            </a:extLst>
          </p:cNvPr>
          <p:cNvSpPr txBox="1"/>
          <p:nvPr/>
        </p:nvSpPr>
        <p:spPr>
          <a:xfrm>
            <a:off x="7665969" y="3501466"/>
            <a:ext cx="189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10" name="文本框 225">
            <a:extLst>
              <a:ext uri="{FF2B5EF4-FFF2-40B4-BE49-F238E27FC236}">
                <a16:creationId xmlns:a16="http://schemas.microsoft.com/office/drawing/2014/main" id="{1DBF6022-31E2-0249-827D-DE41607ED370}"/>
              </a:ext>
            </a:extLst>
          </p:cNvPr>
          <p:cNvSpPr txBox="1"/>
          <p:nvPr/>
        </p:nvSpPr>
        <p:spPr>
          <a:xfrm>
            <a:off x="3303385" y="4314439"/>
            <a:ext cx="61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People used to consider a </a:t>
            </a:r>
            <a:r>
              <a:rPr lang="en-US" altLang="zh-CN" sz="2000" b="1" dirty="0"/>
              <a:t>Backdoor </a:t>
            </a:r>
            <a:r>
              <a:rPr lang="en-US" altLang="zh-CN" sz="2000" dirty="0"/>
              <a:t>as…</a:t>
            </a:r>
            <a:endParaRPr lang="en-US" sz="2000" dirty="0"/>
          </a:p>
        </p:txBody>
      </p:sp>
      <p:sp>
        <p:nvSpPr>
          <p:cNvPr id="11" name="任意多边形: 形状 236">
            <a:extLst>
              <a:ext uri="{FF2B5EF4-FFF2-40B4-BE49-F238E27FC236}">
                <a16:creationId xmlns:a16="http://schemas.microsoft.com/office/drawing/2014/main" id="{E6979118-6EDE-BA49-956C-FF2864BC5992}"/>
              </a:ext>
            </a:extLst>
          </p:cNvPr>
          <p:cNvSpPr/>
          <p:nvPr/>
        </p:nvSpPr>
        <p:spPr>
          <a:xfrm>
            <a:off x="3774395" y="5347575"/>
            <a:ext cx="194473" cy="625457"/>
          </a:xfrm>
          <a:custGeom>
            <a:avLst/>
            <a:gdLst>
              <a:gd name="connsiteX0" fmla="*/ 126057 w 194457"/>
              <a:gd name="connsiteY0" fmla="*/ 21600 h 673799"/>
              <a:gd name="connsiteX1" fmla="*/ 79257 w 194457"/>
              <a:gd name="connsiteY1" fmla="*/ 28800 h 673799"/>
              <a:gd name="connsiteX2" fmla="*/ 68457 w 194457"/>
              <a:gd name="connsiteY2" fmla="*/ 32400 h 673799"/>
              <a:gd name="connsiteX3" fmla="*/ 61257 w 194457"/>
              <a:gd name="connsiteY3" fmla="*/ 43200 h 673799"/>
              <a:gd name="connsiteX4" fmla="*/ 64857 w 194457"/>
              <a:gd name="connsiteY4" fmla="*/ 140400 h 673799"/>
              <a:gd name="connsiteX5" fmla="*/ 68457 w 194457"/>
              <a:gd name="connsiteY5" fmla="*/ 151200 h 673799"/>
              <a:gd name="connsiteX6" fmla="*/ 79257 w 194457"/>
              <a:gd name="connsiteY6" fmla="*/ 154800 h 673799"/>
              <a:gd name="connsiteX7" fmla="*/ 100857 w 194457"/>
              <a:gd name="connsiteY7" fmla="*/ 165600 h 673799"/>
              <a:gd name="connsiteX8" fmla="*/ 115257 w 194457"/>
              <a:gd name="connsiteY8" fmla="*/ 205200 h 673799"/>
              <a:gd name="connsiteX9" fmla="*/ 122457 w 194457"/>
              <a:gd name="connsiteY9" fmla="*/ 226800 h 673799"/>
              <a:gd name="connsiteX10" fmla="*/ 118857 w 194457"/>
              <a:gd name="connsiteY10" fmla="*/ 324000 h 673799"/>
              <a:gd name="connsiteX11" fmla="*/ 97257 w 194457"/>
              <a:gd name="connsiteY11" fmla="*/ 356400 h 673799"/>
              <a:gd name="connsiteX12" fmla="*/ 90057 w 194457"/>
              <a:gd name="connsiteY12" fmla="*/ 367200 h 673799"/>
              <a:gd name="connsiteX13" fmla="*/ 79257 w 194457"/>
              <a:gd name="connsiteY13" fmla="*/ 406800 h 673799"/>
              <a:gd name="connsiteX14" fmla="*/ 75657 w 194457"/>
              <a:gd name="connsiteY14" fmla="*/ 417600 h 673799"/>
              <a:gd name="connsiteX15" fmla="*/ 68457 w 194457"/>
              <a:gd name="connsiteY15" fmla="*/ 428400 h 673799"/>
              <a:gd name="connsiteX16" fmla="*/ 50457 w 194457"/>
              <a:gd name="connsiteY16" fmla="*/ 460800 h 673799"/>
              <a:gd name="connsiteX17" fmla="*/ 32457 w 194457"/>
              <a:gd name="connsiteY17" fmla="*/ 493200 h 673799"/>
              <a:gd name="connsiteX18" fmla="*/ 28857 w 194457"/>
              <a:gd name="connsiteY18" fmla="*/ 518400 h 673799"/>
              <a:gd name="connsiteX19" fmla="*/ 18057 w 194457"/>
              <a:gd name="connsiteY19" fmla="*/ 543600 h 673799"/>
              <a:gd name="connsiteX20" fmla="*/ 7257 w 194457"/>
              <a:gd name="connsiteY20" fmla="*/ 568800 h 673799"/>
              <a:gd name="connsiteX21" fmla="*/ 3657 w 194457"/>
              <a:gd name="connsiteY21" fmla="*/ 597600 h 673799"/>
              <a:gd name="connsiteX22" fmla="*/ 57 w 194457"/>
              <a:gd name="connsiteY22" fmla="*/ 608400 h 673799"/>
              <a:gd name="connsiteX23" fmla="*/ 3657 w 194457"/>
              <a:gd name="connsiteY23" fmla="*/ 666000 h 673799"/>
              <a:gd name="connsiteX24" fmla="*/ 14457 w 194457"/>
              <a:gd name="connsiteY24" fmla="*/ 669600 h 673799"/>
              <a:gd name="connsiteX25" fmla="*/ 28857 w 194457"/>
              <a:gd name="connsiteY25" fmla="*/ 673200 h 673799"/>
              <a:gd name="connsiteX26" fmla="*/ 82857 w 194457"/>
              <a:gd name="connsiteY26" fmla="*/ 658800 h 673799"/>
              <a:gd name="connsiteX27" fmla="*/ 86457 w 194457"/>
              <a:gd name="connsiteY27" fmla="*/ 648000 h 673799"/>
              <a:gd name="connsiteX28" fmla="*/ 93657 w 194457"/>
              <a:gd name="connsiteY28" fmla="*/ 604800 h 673799"/>
              <a:gd name="connsiteX29" fmla="*/ 122457 w 194457"/>
              <a:gd name="connsiteY29" fmla="*/ 579600 h 673799"/>
              <a:gd name="connsiteX30" fmla="*/ 154857 w 194457"/>
              <a:gd name="connsiteY30" fmla="*/ 550800 h 673799"/>
              <a:gd name="connsiteX31" fmla="*/ 151257 w 194457"/>
              <a:gd name="connsiteY31" fmla="*/ 525600 h 673799"/>
              <a:gd name="connsiteX32" fmla="*/ 140457 w 194457"/>
              <a:gd name="connsiteY32" fmla="*/ 522000 h 673799"/>
              <a:gd name="connsiteX33" fmla="*/ 118857 w 194457"/>
              <a:gd name="connsiteY33" fmla="*/ 518400 h 673799"/>
              <a:gd name="connsiteX34" fmla="*/ 108057 w 194457"/>
              <a:gd name="connsiteY34" fmla="*/ 511200 h 673799"/>
              <a:gd name="connsiteX35" fmla="*/ 104457 w 194457"/>
              <a:gd name="connsiteY35" fmla="*/ 392400 h 673799"/>
              <a:gd name="connsiteX36" fmla="*/ 115257 w 194457"/>
              <a:gd name="connsiteY36" fmla="*/ 385200 h 673799"/>
              <a:gd name="connsiteX37" fmla="*/ 147657 w 194457"/>
              <a:gd name="connsiteY37" fmla="*/ 370800 h 673799"/>
              <a:gd name="connsiteX38" fmla="*/ 151257 w 194457"/>
              <a:gd name="connsiteY38" fmla="*/ 360000 h 673799"/>
              <a:gd name="connsiteX39" fmla="*/ 154857 w 194457"/>
              <a:gd name="connsiteY39" fmla="*/ 295200 h 673799"/>
              <a:gd name="connsiteX40" fmla="*/ 158457 w 194457"/>
              <a:gd name="connsiteY40" fmla="*/ 280800 h 673799"/>
              <a:gd name="connsiteX41" fmla="*/ 165657 w 194457"/>
              <a:gd name="connsiteY41" fmla="*/ 270000 h 673799"/>
              <a:gd name="connsiteX42" fmla="*/ 162057 w 194457"/>
              <a:gd name="connsiteY42" fmla="*/ 198000 h 673799"/>
              <a:gd name="connsiteX43" fmla="*/ 147657 w 194457"/>
              <a:gd name="connsiteY43" fmla="*/ 176400 h 673799"/>
              <a:gd name="connsiteX44" fmla="*/ 151257 w 194457"/>
              <a:gd name="connsiteY44" fmla="*/ 118800 h 673799"/>
              <a:gd name="connsiteX45" fmla="*/ 158457 w 194457"/>
              <a:gd name="connsiteY45" fmla="*/ 108000 h 673799"/>
              <a:gd name="connsiteX46" fmla="*/ 172857 w 194457"/>
              <a:gd name="connsiteY46" fmla="*/ 86400 h 673799"/>
              <a:gd name="connsiteX47" fmla="*/ 176457 w 194457"/>
              <a:gd name="connsiteY47" fmla="*/ 75600 h 673799"/>
              <a:gd name="connsiteX48" fmla="*/ 187257 w 194457"/>
              <a:gd name="connsiteY48" fmla="*/ 64800 h 673799"/>
              <a:gd name="connsiteX49" fmla="*/ 194457 w 194457"/>
              <a:gd name="connsiteY49" fmla="*/ 32400 h 673799"/>
              <a:gd name="connsiteX50" fmla="*/ 190857 w 194457"/>
              <a:gd name="connsiteY50" fmla="*/ 3600 h 673799"/>
              <a:gd name="connsiteX51" fmla="*/ 180057 w 194457"/>
              <a:gd name="connsiteY51" fmla="*/ 0 h 673799"/>
              <a:gd name="connsiteX52" fmla="*/ 122457 w 194457"/>
              <a:gd name="connsiteY52" fmla="*/ 3600 h 673799"/>
              <a:gd name="connsiteX53" fmla="*/ 126057 w 194457"/>
              <a:gd name="connsiteY53" fmla="*/ 21600 h 67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94457" h="673799">
                <a:moveTo>
                  <a:pt x="126057" y="21600"/>
                </a:moveTo>
                <a:cubicBezTo>
                  <a:pt x="118857" y="25800"/>
                  <a:pt x="94770" y="25891"/>
                  <a:pt x="79257" y="28800"/>
                </a:cubicBezTo>
                <a:cubicBezTo>
                  <a:pt x="75527" y="29499"/>
                  <a:pt x="71420" y="30029"/>
                  <a:pt x="68457" y="32400"/>
                </a:cubicBezTo>
                <a:cubicBezTo>
                  <a:pt x="65078" y="35103"/>
                  <a:pt x="63657" y="39600"/>
                  <a:pt x="61257" y="43200"/>
                </a:cubicBezTo>
                <a:cubicBezTo>
                  <a:pt x="62457" y="75600"/>
                  <a:pt x="62700" y="108050"/>
                  <a:pt x="64857" y="140400"/>
                </a:cubicBezTo>
                <a:cubicBezTo>
                  <a:pt x="65109" y="144186"/>
                  <a:pt x="65774" y="148517"/>
                  <a:pt x="68457" y="151200"/>
                </a:cubicBezTo>
                <a:cubicBezTo>
                  <a:pt x="71140" y="153883"/>
                  <a:pt x="75863" y="153103"/>
                  <a:pt x="79257" y="154800"/>
                </a:cubicBezTo>
                <a:cubicBezTo>
                  <a:pt x="107172" y="168757"/>
                  <a:pt x="73711" y="156551"/>
                  <a:pt x="100857" y="165600"/>
                </a:cubicBezTo>
                <a:cubicBezTo>
                  <a:pt x="120522" y="185265"/>
                  <a:pt x="107179" y="167501"/>
                  <a:pt x="115257" y="205200"/>
                </a:cubicBezTo>
                <a:cubicBezTo>
                  <a:pt x="116847" y="212621"/>
                  <a:pt x="122457" y="226800"/>
                  <a:pt x="122457" y="226800"/>
                </a:cubicBezTo>
                <a:cubicBezTo>
                  <a:pt x="121257" y="259200"/>
                  <a:pt x="123714" y="291944"/>
                  <a:pt x="118857" y="324000"/>
                </a:cubicBezTo>
                <a:lnTo>
                  <a:pt x="97257" y="356400"/>
                </a:lnTo>
                <a:lnTo>
                  <a:pt x="90057" y="367200"/>
                </a:lnTo>
                <a:cubicBezTo>
                  <a:pt x="84969" y="392642"/>
                  <a:pt x="88392" y="379395"/>
                  <a:pt x="79257" y="406800"/>
                </a:cubicBezTo>
                <a:cubicBezTo>
                  <a:pt x="78057" y="410400"/>
                  <a:pt x="77762" y="414443"/>
                  <a:pt x="75657" y="417600"/>
                </a:cubicBezTo>
                <a:cubicBezTo>
                  <a:pt x="73257" y="421200"/>
                  <a:pt x="70214" y="424446"/>
                  <a:pt x="68457" y="428400"/>
                </a:cubicBezTo>
                <a:cubicBezTo>
                  <a:pt x="54361" y="460116"/>
                  <a:pt x="70170" y="441087"/>
                  <a:pt x="50457" y="460800"/>
                </a:cubicBezTo>
                <a:cubicBezTo>
                  <a:pt x="41647" y="487230"/>
                  <a:pt x="48624" y="477033"/>
                  <a:pt x="32457" y="493200"/>
                </a:cubicBezTo>
                <a:cubicBezTo>
                  <a:pt x="31257" y="501600"/>
                  <a:pt x="30521" y="510079"/>
                  <a:pt x="28857" y="518400"/>
                </a:cubicBezTo>
                <a:cubicBezTo>
                  <a:pt x="26746" y="528953"/>
                  <a:pt x="22448" y="533355"/>
                  <a:pt x="18057" y="543600"/>
                </a:cubicBezTo>
                <a:cubicBezTo>
                  <a:pt x="2166" y="580679"/>
                  <a:pt x="31136" y="521041"/>
                  <a:pt x="7257" y="568800"/>
                </a:cubicBezTo>
                <a:cubicBezTo>
                  <a:pt x="6057" y="578400"/>
                  <a:pt x="5388" y="588081"/>
                  <a:pt x="3657" y="597600"/>
                </a:cubicBezTo>
                <a:cubicBezTo>
                  <a:pt x="2978" y="601334"/>
                  <a:pt x="57" y="604605"/>
                  <a:pt x="57" y="608400"/>
                </a:cubicBezTo>
                <a:cubicBezTo>
                  <a:pt x="57" y="627637"/>
                  <a:pt x="-749" y="647274"/>
                  <a:pt x="3657" y="666000"/>
                </a:cubicBezTo>
                <a:cubicBezTo>
                  <a:pt x="4526" y="669694"/>
                  <a:pt x="10808" y="668558"/>
                  <a:pt x="14457" y="669600"/>
                </a:cubicBezTo>
                <a:cubicBezTo>
                  <a:pt x="19214" y="670959"/>
                  <a:pt x="24057" y="672000"/>
                  <a:pt x="28857" y="673200"/>
                </a:cubicBezTo>
                <a:cubicBezTo>
                  <a:pt x="65041" y="670417"/>
                  <a:pt x="71107" y="682301"/>
                  <a:pt x="82857" y="658800"/>
                </a:cubicBezTo>
                <a:cubicBezTo>
                  <a:pt x="84554" y="655406"/>
                  <a:pt x="85257" y="651600"/>
                  <a:pt x="86457" y="648000"/>
                </a:cubicBezTo>
                <a:cubicBezTo>
                  <a:pt x="87598" y="637734"/>
                  <a:pt x="87626" y="616862"/>
                  <a:pt x="93657" y="604800"/>
                </a:cubicBezTo>
                <a:cubicBezTo>
                  <a:pt x="103857" y="584400"/>
                  <a:pt x="100857" y="601200"/>
                  <a:pt x="122457" y="579600"/>
                </a:cubicBezTo>
                <a:cubicBezTo>
                  <a:pt x="147116" y="554941"/>
                  <a:pt x="135585" y="563648"/>
                  <a:pt x="154857" y="550800"/>
                </a:cubicBezTo>
                <a:cubicBezTo>
                  <a:pt x="153657" y="542400"/>
                  <a:pt x="155052" y="533189"/>
                  <a:pt x="151257" y="525600"/>
                </a:cubicBezTo>
                <a:cubicBezTo>
                  <a:pt x="149560" y="522206"/>
                  <a:pt x="144161" y="522823"/>
                  <a:pt x="140457" y="522000"/>
                </a:cubicBezTo>
                <a:cubicBezTo>
                  <a:pt x="133332" y="520417"/>
                  <a:pt x="126057" y="519600"/>
                  <a:pt x="118857" y="518400"/>
                </a:cubicBezTo>
                <a:cubicBezTo>
                  <a:pt x="115257" y="516000"/>
                  <a:pt x="111116" y="514259"/>
                  <a:pt x="108057" y="511200"/>
                </a:cubicBezTo>
                <a:cubicBezTo>
                  <a:pt x="80466" y="483609"/>
                  <a:pt x="104132" y="395003"/>
                  <a:pt x="104457" y="392400"/>
                </a:cubicBezTo>
                <a:cubicBezTo>
                  <a:pt x="104994" y="388107"/>
                  <a:pt x="111303" y="386957"/>
                  <a:pt x="115257" y="385200"/>
                </a:cubicBezTo>
                <a:cubicBezTo>
                  <a:pt x="153814" y="368064"/>
                  <a:pt x="123215" y="387095"/>
                  <a:pt x="147657" y="370800"/>
                </a:cubicBezTo>
                <a:cubicBezTo>
                  <a:pt x="148857" y="367200"/>
                  <a:pt x="150897" y="363778"/>
                  <a:pt x="151257" y="360000"/>
                </a:cubicBezTo>
                <a:cubicBezTo>
                  <a:pt x="153308" y="338464"/>
                  <a:pt x="152898" y="316744"/>
                  <a:pt x="154857" y="295200"/>
                </a:cubicBezTo>
                <a:cubicBezTo>
                  <a:pt x="155305" y="290273"/>
                  <a:pt x="156508" y="285348"/>
                  <a:pt x="158457" y="280800"/>
                </a:cubicBezTo>
                <a:cubicBezTo>
                  <a:pt x="160161" y="276823"/>
                  <a:pt x="163257" y="273600"/>
                  <a:pt x="165657" y="270000"/>
                </a:cubicBezTo>
                <a:cubicBezTo>
                  <a:pt x="164457" y="246000"/>
                  <a:pt x="166595" y="221598"/>
                  <a:pt x="162057" y="198000"/>
                </a:cubicBezTo>
                <a:cubicBezTo>
                  <a:pt x="160423" y="189502"/>
                  <a:pt x="147657" y="176400"/>
                  <a:pt x="147657" y="176400"/>
                </a:cubicBezTo>
                <a:cubicBezTo>
                  <a:pt x="148857" y="157200"/>
                  <a:pt x="148257" y="137802"/>
                  <a:pt x="151257" y="118800"/>
                </a:cubicBezTo>
                <a:cubicBezTo>
                  <a:pt x="151932" y="114526"/>
                  <a:pt x="156522" y="111870"/>
                  <a:pt x="158457" y="108000"/>
                </a:cubicBezTo>
                <a:cubicBezTo>
                  <a:pt x="168877" y="87160"/>
                  <a:pt x="152384" y="106873"/>
                  <a:pt x="172857" y="86400"/>
                </a:cubicBezTo>
                <a:cubicBezTo>
                  <a:pt x="174057" y="82800"/>
                  <a:pt x="174352" y="78757"/>
                  <a:pt x="176457" y="75600"/>
                </a:cubicBezTo>
                <a:cubicBezTo>
                  <a:pt x="179281" y="71364"/>
                  <a:pt x="185299" y="69500"/>
                  <a:pt x="187257" y="64800"/>
                </a:cubicBezTo>
                <a:cubicBezTo>
                  <a:pt x="191512" y="54588"/>
                  <a:pt x="192057" y="43200"/>
                  <a:pt x="194457" y="32400"/>
                </a:cubicBezTo>
                <a:cubicBezTo>
                  <a:pt x="193257" y="22800"/>
                  <a:pt x="194786" y="12441"/>
                  <a:pt x="190857" y="3600"/>
                </a:cubicBezTo>
                <a:cubicBezTo>
                  <a:pt x="189316" y="132"/>
                  <a:pt x="183852" y="0"/>
                  <a:pt x="180057" y="0"/>
                </a:cubicBezTo>
                <a:cubicBezTo>
                  <a:pt x="160820" y="0"/>
                  <a:pt x="141657" y="2400"/>
                  <a:pt x="122457" y="3600"/>
                </a:cubicBezTo>
                <a:cubicBezTo>
                  <a:pt x="118320" y="16010"/>
                  <a:pt x="133257" y="17400"/>
                  <a:pt x="126057" y="21600"/>
                </a:cubicBez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文本框 243">
            <a:extLst>
              <a:ext uri="{FF2B5EF4-FFF2-40B4-BE49-F238E27FC236}">
                <a16:creationId xmlns:a16="http://schemas.microsoft.com/office/drawing/2014/main" id="{D0665BC7-3F15-A146-8252-344DBAAA89EF}"/>
              </a:ext>
            </a:extLst>
          </p:cNvPr>
          <p:cNvSpPr txBox="1"/>
          <p:nvPr/>
        </p:nvSpPr>
        <p:spPr>
          <a:xfrm>
            <a:off x="2879495" y="6378131"/>
            <a:ext cx="5383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What a </a:t>
            </a:r>
            <a:r>
              <a:rPr lang="en-US" altLang="zh-CN" sz="2000" b="1" dirty="0"/>
              <a:t>Backdoor </a:t>
            </a:r>
            <a:r>
              <a:rPr lang="en-US" altLang="zh-CN" sz="2000" dirty="0"/>
              <a:t>really is…</a:t>
            </a:r>
            <a:endParaRPr lang="en-US" sz="2000" dirty="0"/>
          </a:p>
        </p:txBody>
      </p:sp>
      <p:sp>
        <p:nvSpPr>
          <p:cNvPr id="13" name="任意多边形: 形状 242">
            <a:extLst>
              <a:ext uri="{FF2B5EF4-FFF2-40B4-BE49-F238E27FC236}">
                <a16:creationId xmlns:a16="http://schemas.microsoft.com/office/drawing/2014/main" id="{A0FB3875-1EB5-4345-A9CA-50BB4ED8366B}"/>
              </a:ext>
            </a:extLst>
          </p:cNvPr>
          <p:cNvSpPr/>
          <p:nvPr/>
        </p:nvSpPr>
        <p:spPr>
          <a:xfrm>
            <a:off x="525340" y="3278105"/>
            <a:ext cx="2419857" cy="3163403"/>
          </a:xfrm>
          <a:custGeom>
            <a:avLst/>
            <a:gdLst>
              <a:gd name="connsiteX0" fmla="*/ 460040 w 2606892"/>
              <a:gd name="connsiteY0" fmla="*/ 90872 h 3407907"/>
              <a:gd name="connsiteX1" fmla="*/ 431643 w 2606892"/>
              <a:gd name="connsiteY1" fmla="*/ 124949 h 3407907"/>
              <a:gd name="connsiteX2" fmla="*/ 397566 w 2606892"/>
              <a:gd name="connsiteY2" fmla="*/ 215821 h 3407907"/>
              <a:gd name="connsiteX3" fmla="*/ 391886 w 2606892"/>
              <a:gd name="connsiteY3" fmla="*/ 232860 h 3407907"/>
              <a:gd name="connsiteX4" fmla="*/ 380527 w 2606892"/>
              <a:gd name="connsiteY4" fmla="*/ 249898 h 3407907"/>
              <a:gd name="connsiteX5" fmla="*/ 369168 w 2606892"/>
              <a:gd name="connsiteY5" fmla="*/ 283975 h 3407907"/>
              <a:gd name="connsiteX6" fmla="*/ 363489 w 2606892"/>
              <a:gd name="connsiteY6" fmla="*/ 301014 h 3407907"/>
              <a:gd name="connsiteX7" fmla="*/ 352130 w 2606892"/>
              <a:gd name="connsiteY7" fmla="*/ 323732 h 3407907"/>
              <a:gd name="connsiteX8" fmla="*/ 329412 w 2606892"/>
              <a:gd name="connsiteY8" fmla="*/ 363488 h 3407907"/>
              <a:gd name="connsiteX9" fmla="*/ 306694 w 2606892"/>
              <a:gd name="connsiteY9" fmla="*/ 374847 h 3407907"/>
              <a:gd name="connsiteX10" fmla="*/ 227180 w 2606892"/>
              <a:gd name="connsiteY10" fmla="*/ 391886 h 3407907"/>
              <a:gd name="connsiteX11" fmla="*/ 153347 w 2606892"/>
              <a:gd name="connsiteY11" fmla="*/ 408924 h 3407907"/>
              <a:gd name="connsiteX12" fmla="*/ 119270 w 2606892"/>
              <a:gd name="connsiteY12" fmla="*/ 420283 h 3407907"/>
              <a:gd name="connsiteX13" fmla="*/ 85193 w 2606892"/>
              <a:gd name="connsiteY13" fmla="*/ 425963 h 3407907"/>
              <a:gd name="connsiteX14" fmla="*/ 34077 w 2606892"/>
              <a:gd name="connsiteY14" fmla="*/ 437322 h 3407907"/>
              <a:gd name="connsiteX15" fmla="*/ 17039 w 2606892"/>
              <a:gd name="connsiteY15" fmla="*/ 448681 h 3407907"/>
              <a:gd name="connsiteX16" fmla="*/ 0 w 2606892"/>
              <a:gd name="connsiteY16" fmla="*/ 488437 h 3407907"/>
              <a:gd name="connsiteX17" fmla="*/ 5680 w 2606892"/>
              <a:gd name="connsiteY17" fmla="*/ 562271 h 3407907"/>
              <a:gd name="connsiteX18" fmla="*/ 17039 w 2606892"/>
              <a:gd name="connsiteY18" fmla="*/ 584989 h 3407907"/>
              <a:gd name="connsiteX19" fmla="*/ 73834 w 2606892"/>
              <a:gd name="connsiteY19" fmla="*/ 636105 h 3407907"/>
              <a:gd name="connsiteX20" fmla="*/ 90872 w 2606892"/>
              <a:gd name="connsiteY20" fmla="*/ 641784 h 3407907"/>
              <a:gd name="connsiteX21" fmla="*/ 227180 w 2606892"/>
              <a:gd name="connsiteY21" fmla="*/ 636105 h 3407907"/>
              <a:gd name="connsiteX22" fmla="*/ 266937 w 2606892"/>
              <a:gd name="connsiteY22" fmla="*/ 607707 h 3407907"/>
              <a:gd name="connsiteX23" fmla="*/ 301014 w 2606892"/>
              <a:gd name="connsiteY23" fmla="*/ 602027 h 3407907"/>
              <a:gd name="connsiteX24" fmla="*/ 318053 w 2606892"/>
              <a:gd name="connsiteY24" fmla="*/ 590668 h 3407907"/>
              <a:gd name="connsiteX25" fmla="*/ 448681 w 2606892"/>
              <a:gd name="connsiteY25" fmla="*/ 579309 h 3407907"/>
              <a:gd name="connsiteX26" fmla="*/ 511156 w 2606892"/>
              <a:gd name="connsiteY26" fmla="*/ 584989 h 3407907"/>
              <a:gd name="connsiteX27" fmla="*/ 488438 w 2606892"/>
              <a:gd name="connsiteY27" fmla="*/ 647464 h 3407907"/>
              <a:gd name="connsiteX28" fmla="*/ 443002 w 2606892"/>
              <a:gd name="connsiteY28" fmla="*/ 687220 h 3407907"/>
              <a:gd name="connsiteX29" fmla="*/ 420284 w 2606892"/>
              <a:gd name="connsiteY29" fmla="*/ 692900 h 3407907"/>
              <a:gd name="connsiteX30" fmla="*/ 403245 w 2606892"/>
              <a:gd name="connsiteY30" fmla="*/ 698579 h 3407907"/>
              <a:gd name="connsiteX31" fmla="*/ 352130 w 2606892"/>
              <a:gd name="connsiteY31" fmla="*/ 732656 h 3407907"/>
              <a:gd name="connsiteX32" fmla="*/ 329412 w 2606892"/>
              <a:gd name="connsiteY32" fmla="*/ 744015 h 3407907"/>
              <a:gd name="connsiteX33" fmla="*/ 278296 w 2606892"/>
              <a:gd name="connsiteY33" fmla="*/ 789451 h 3407907"/>
              <a:gd name="connsiteX34" fmla="*/ 244219 w 2606892"/>
              <a:gd name="connsiteY34" fmla="*/ 812169 h 3407907"/>
              <a:gd name="connsiteX35" fmla="*/ 215821 w 2606892"/>
              <a:gd name="connsiteY35" fmla="*/ 840567 h 3407907"/>
              <a:gd name="connsiteX36" fmla="*/ 176065 w 2606892"/>
              <a:gd name="connsiteY36" fmla="*/ 886003 h 3407907"/>
              <a:gd name="connsiteX37" fmla="*/ 170385 w 2606892"/>
              <a:gd name="connsiteY37" fmla="*/ 908721 h 3407907"/>
              <a:gd name="connsiteX38" fmla="*/ 153347 w 2606892"/>
              <a:gd name="connsiteY38" fmla="*/ 925759 h 3407907"/>
              <a:gd name="connsiteX39" fmla="*/ 159026 w 2606892"/>
              <a:gd name="connsiteY39" fmla="*/ 976875 h 3407907"/>
              <a:gd name="connsiteX40" fmla="*/ 193103 w 2606892"/>
              <a:gd name="connsiteY40" fmla="*/ 993913 h 3407907"/>
              <a:gd name="connsiteX41" fmla="*/ 255578 w 2606892"/>
              <a:gd name="connsiteY41" fmla="*/ 1016631 h 3407907"/>
              <a:gd name="connsiteX42" fmla="*/ 312373 w 2606892"/>
              <a:gd name="connsiteY42" fmla="*/ 1022311 h 3407907"/>
              <a:gd name="connsiteX43" fmla="*/ 374848 w 2606892"/>
              <a:gd name="connsiteY43" fmla="*/ 1039349 h 3407907"/>
              <a:gd name="connsiteX44" fmla="*/ 420284 w 2606892"/>
              <a:gd name="connsiteY44" fmla="*/ 1045029 h 3407907"/>
              <a:gd name="connsiteX45" fmla="*/ 482758 w 2606892"/>
              <a:gd name="connsiteY45" fmla="*/ 1056388 h 3407907"/>
              <a:gd name="connsiteX46" fmla="*/ 533874 w 2606892"/>
              <a:gd name="connsiteY46" fmla="*/ 1084785 h 3407907"/>
              <a:gd name="connsiteX47" fmla="*/ 545233 w 2606892"/>
              <a:gd name="connsiteY47" fmla="*/ 1101824 h 3407907"/>
              <a:gd name="connsiteX48" fmla="*/ 550912 w 2606892"/>
              <a:gd name="connsiteY48" fmla="*/ 1135901 h 3407907"/>
              <a:gd name="connsiteX49" fmla="*/ 522515 w 2606892"/>
              <a:gd name="connsiteY49" fmla="*/ 1158619 h 3407907"/>
              <a:gd name="connsiteX50" fmla="*/ 488438 w 2606892"/>
              <a:gd name="connsiteY50" fmla="*/ 1181337 h 3407907"/>
              <a:gd name="connsiteX51" fmla="*/ 471399 w 2606892"/>
              <a:gd name="connsiteY51" fmla="*/ 1192696 h 3407907"/>
              <a:gd name="connsiteX52" fmla="*/ 437322 w 2606892"/>
              <a:gd name="connsiteY52" fmla="*/ 1204055 h 3407907"/>
              <a:gd name="connsiteX53" fmla="*/ 414604 w 2606892"/>
              <a:gd name="connsiteY53" fmla="*/ 1232452 h 3407907"/>
              <a:gd name="connsiteX54" fmla="*/ 386207 w 2606892"/>
              <a:gd name="connsiteY54" fmla="*/ 1243811 h 3407907"/>
              <a:gd name="connsiteX55" fmla="*/ 346450 w 2606892"/>
              <a:gd name="connsiteY55" fmla="*/ 1255170 h 3407907"/>
              <a:gd name="connsiteX56" fmla="*/ 306694 w 2606892"/>
              <a:gd name="connsiteY56" fmla="*/ 1277888 h 3407907"/>
              <a:gd name="connsiteX57" fmla="*/ 289655 w 2606892"/>
              <a:gd name="connsiteY57" fmla="*/ 1283568 h 3407907"/>
              <a:gd name="connsiteX58" fmla="*/ 272617 w 2606892"/>
              <a:gd name="connsiteY58" fmla="*/ 1306286 h 3407907"/>
              <a:gd name="connsiteX59" fmla="*/ 255578 w 2606892"/>
              <a:gd name="connsiteY59" fmla="*/ 1311965 h 3407907"/>
              <a:gd name="connsiteX60" fmla="*/ 244219 w 2606892"/>
              <a:gd name="connsiteY60" fmla="*/ 1329004 h 3407907"/>
              <a:gd name="connsiteX61" fmla="*/ 221501 w 2606892"/>
              <a:gd name="connsiteY61" fmla="*/ 1346042 h 3407907"/>
              <a:gd name="connsiteX62" fmla="*/ 227180 w 2606892"/>
              <a:gd name="connsiteY62" fmla="*/ 1408517 h 3407907"/>
              <a:gd name="connsiteX63" fmla="*/ 238540 w 2606892"/>
              <a:gd name="connsiteY63" fmla="*/ 1419876 h 3407907"/>
              <a:gd name="connsiteX64" fmla="*/ 266937 w 2606892"/>
              <a:gd name="connsiteY64" fmla="*/ 1436914 h 3407907"/>
              <a:gd name="connsiteX65" fmla="*/ 289655 w 2606892"/>
              <a:gd name="connsiteY65" fmla="*/ 1448273 h 3407907"/>
              <a:gd name="connsiteX66" fmla="*/ 357809 w 2606892"/>
              <a:gd name="connsiteY66" fmla="*/ 1459632 h 3407907"/>
              <a:gd name="connsiteX67" fmla="*/ 522515 w 2606892"/>
              <a:gd name="connsiteY67" fmla="*/ 1448273 h 3407907"/>
              <a:gd name="connsiteX68" fmla="*/ 556592 w 2606892"/>
              <a:gd name="connsiteY68" fmla="*/ 1425555 h 3407907"/>
              <a:gd name="connsiteX69" fmla="*/ 596348 w 2606892"/>
              <a:gd name="connsiteY69" fmla="*/ 1408517 h 3407907"/>
              <a:gd name="connsiteX70" fmla="*/ 709938 w 2606892"/>
              <a:gd name="connsiteY70" fmla="*/ 1408517 h 3407907"/>
              <a:gd name="connsiteX71" fmla="*/ 749695 w 2606892"/>
              <a:gd name="connsiteY71" fmla="*/ 1442594 h 3407907"/>
              <a:gd name="connsiteX72" fmla="*/ 783772 w 2606892"/>
              <a:gd name="connsiteY72" fmla="*/ 1470991 h 3407907"/>
              <a:gd name="connsiteX73" fmla="*/ 806490 w 2606892"/>
              <a:gd name="connsiteY73" fmla="*/ 1493709 h 3407907"/>
              <a:gd name="connsiteX74" fmla="*/ 840567 w 2606892"/>
              <a:gd name="connsiteY74" fmla="*/ 1510748 h 3407907"/>
              <a:gd name="connsiteX75" fmla="*/ 857605 w 2606892"/>
              <a:gd name="connsiteY75" fmla="*/ 1527787 h 3407907"/>
              <a:gd name="connsiteX76" fmla="*/ 868964 w 2606892"/>
              <a:gd name="connsiteY76" fmla="*/ 1544825 h 3407907"/>
              <a:gd name="connsiteX77" fmla="*/ 897362 w 2606892"/>
              <a:gd name="connsiteY77" fmla="*/ 1561864 h 3407907"/>
              <a:gd name="connsiteX78" fmla="*/ 908721 w 2606892"/>
              <a:gd name="connsiteY78" fmla="*/ 1578902 h 3407907"/>
              <a:gd name="connsiteX79" fmla="*/ 942798 w 2606892"/>
              <a:gd name="connsiteY79" fmla="*/ 1607300 h 3407907"/>
              <a:gd name="connsiteX80" fmla="*/ 976875 w 2606892"/>
              <a:gd name="connsiteY80" fmla="*/ 1698172 h 3407907"/>
              <a:gd name="connsiteX81" fmla="*/ 988234 w 2606892"/>
              <a:gd name="connsiteY81" fmla="*/ 1737928 h 3407907"/>
              <a:gd name="connsiteX82" fmla="*/ 1005272 w 2606892"/>
              <a:gd name="connsiteY82" fmla="*/ 1743608 h 3407907"/>
              <a:gd name="connsiteX83" fmla="*/ 1056388 w 2606892"/>
              <a:gd name="connsiteY83" fmla="*/ 1811762 h 3407907"/>
              <a:gd name="connsiteX84" fmla="*/ 1073426 w 2606892"/>
              <a:gd name="connsiteY84" fmla="*/ 1828800 h 3407907"/>
              <a:gd name="connsiteX85" fmla="*/ 1101824 w 2606892"/>
              <a:gd name="connsiteY85" fmla="*/ 1891275 h 3407907"/>
              <a:gd name="connsiteX86" fmla="*/ 1101824 w 2606892"/>
              <a:gd name="connsiteY86" fmla="*/ 2027583 h 3407907"/>
              <a:gd name="connsiteX87" fmla="*/ 1090465 w 2606892"/>
              <a:gd name="connsiteY87" fmla="*/ 2044621 h 3407907"/>
              <a:gd name="connsiteX88" fmla="*/ 1073426 w 2606892"/>
              <a:gd name="connsiteY88" fmla="*/ 2061660 h 3407907"/>
              <a:gd name="connsiteX89" fmla="*/ 993913 w 2606892"/>
              <a:gd name="connsiteY89" fmla="*/ 2090057 h 3407907"/>
              <a:gd name="connsiteX90" fmla="*/ 942798 w 2606892"/>
              <a:gd name="connsiteY90" fmla="*/ 2095737 h 3407907"/>
              <a:gd name="connsiteX91" fmla="*/ 664502 w 2606892"/>
              <a:gd name="connsiteY91" fmla="*/ 2124134 h 3407907"/>
              <a:gd name="connsiteX92" fmla="*/ 533874 w 2606892"/>
              <a:gd name="connsiteY92" fmla="*/ 2141173 h 3407907"/>
              <a:gd name="connsiteX93" fmla="*/ 516835 w 2606892"/>
              <a:gd name="connsiteY93" fmla="*/ 2163891 h 3407907"/>
              <a:gd name="connsiteX94" fmla="*/ 499797 w 2606892"/>
              <a:gd name="connsiteY94" fmla="*/ 2175250 h 3407907"/>
              <a:gd name="connsiteX95" fmla="*/ 505476 w 2606892"/>
              <a:gd name="connsiteY95" fmla="*/ 2294519 h 3407907"/>
              <a:gd name="connsiteX96" fmla="*/ 545233 w 2606892"/>
              <a:gd name="connsiteY96" fmla="*/ 2334276 h 3407907"/>
              <a:gd name="connsiteX97" fmla="*/ 567951 w 2606892"/>
              <a:gd name="connsiteY97" fmla="*/ 2351314 h 3407907"/>
              <a:gd name="connsiteX98" fmla="*/ 584989 w 2606892"/>
              <a:gd name="connsiteY98" fmla="*/ 2362673 h 3407907"/>
              <a:gd name="connsiteX99" fmla="*/ 619066 w 2606892"/>
              <a:gd name="connsiteY99" fmla="*/ 2391071 h 3407907"/>
              <a:gd name="connsiteX100" fmla="*/ 630425 w 2606892"/>
              <a:gd name="connsiteY100" fmla="*/ 2408109 h 3407907"/>
              <a:gd name="connsiteX101" fmla="*/ 653143 w 2606892"/>
              <a:gd name="connsiteY101" fmla="*/ 2430827 h 3407907"/>
              <a:gd name="connsiteX102" fmla="*/ 636105 w 2606892"/>
              <a:gd name="connsiteY102" fmla="*/ 2521700 h 3407907"/>
              <a:gd name="connsiteX103" fmla="*/ 602028 w 2606892"/>
              <a:gd name="connsiteY103" fmla="*/ 2555777 h 3407907"/>
              <a:gd name="connsiteX104" fmla="*/ 584989 w 2606892"/>
              <a:gd name="connsiteY104" fmla="*/ 2561456 h 3407907"/>
              <a:gd name="connsiteX105" fmla="*/ 567951 w 2606892"/>
              <a:gd name="connsiteY105" fmla="*/ 2572815 h 3407907"/>
              <a:gd name="connsiteX106" fmla="*/ 545233 w 2606892"/>
              <a:gd name="connsiteY106" fmla="*/ 2589854 h 3407907"/>
              <a:gd name="connsiteX107" fmla="*/ 477079 w 2606892"/>
              <a:gd name="connsiteY107" fmla="*/ 2612572 h 3407907"/>
              <a:gd name="connsiteX108" fmla="*/ 431643 w 2606892"/>
              <a:gd name="connsiteY108" fmla="*/ 2635290 h 3407907"/>
              <a:gd name="connsiteX109" fmla="*/ 369168 w 2606892"/>
              <a:gd name="connsiteY109" fmla="*/ 2663687 h 3407907"/>
              <a:gd name="connsiteX110" fmla="*/ 340771 w 2606892"/>
              <a:gd name="connsiteY110" fmla="*/ 2692085 h 3407907"/>
              <a:gd name="connsiteX111" fmla="*/ 323732 w 2606892"/>
              <a:gd name="connsiteY111" fmla="*/ 2703444 h 3407907"/>
              <a:gd name="connsiteX112" fmla="*/ 278296 w 2606892"/>
              <a:gd name="connsiteY112" fmla="*/ 2737521 h 3407907"/>
              <a:gd name="connsiteX113" fmla="*/ 232860 w 2606892"/>
              <a:gd name="connsiteY113" fmla="*/ 2771598 h 3407907"/>
              <a:gd name="connsiteX114" fmla="*/ 227180 w 2606892"/>
              <a:gd name="connsiteY114" fmla="*/ 2788636 h 3407907"/>
              <a:gd name="connsiteX115" fmla="*/ 261258 w 2606892"/>
              <a:gd name="connsiteY115" fmla="*/ 2817034 h 3407907"/>
              <a:gd name="connsiteX116" fmla="*/ 278296 w 2606892"/>
              <a:gd name="connsiteY116" fmla="*/ 2828393 h 3407907"/>
              <a:gd name="connsiteX117" fmla="*/ 255578 w 2606892"/>
              <a:gd name="connsiteY117" fmla="*/ 2879508 h 3407907"/>
              <a:gd name="connsiteX118" fmla="*/ 238540 w 2606892"/>
              <a:gd name="connsiteY118" fmla="*/ 2902226 h 3407907"/>
              <a:gd name="connsiteX119" fmla="*/ 215821 w 2606892"/>
              <a:gd name="connsiteY119" fmla="*/ 2919265 h 3407907"/>
              <a:gd name="connsiteX120" fmla="*/ 204462 w 2606892"/>
              <a:gd name="connsiteY120" fmla="*/ 2941983 h 3407907"/>
              <a:gd name="connsiteX121" fmla="*/ 187424 w 2606892"/>
              <a:gd name="connsiteY121" fmla="*/ 2947662 h 3407907"/>
              <a:gd name="connsiteX122" fmla="*/ 96552 w 2606892"/>
              <a:gd name="connsiteY122" fmla="*/ 2976060 h 3407907"/>
              <a:gd name="connsiteX123" fmla="*/ 136308 w 2606892"/>
              <a:gd name="connsiteY123" fmla="*/ 3095329 h 3407907"/>
              <a:gd name="connsiteX124" fmla="*/ 153347 w 2606892"/>
              <a:gd name="connsiteY124" fmla="*/ 3101009 h 3407907"/>
              <a:gd name="connsiteX125" fmla="*/ 159026 w 2606892"/>
              <a:gd name="connsiteY125" fmla="*/ 3118047 h 3407907"/>
              <a:gd name="connsiteX126" fmla="*/ 198783 w 2606892"/>
              <a:gd name="connsiteY126" fmla="*/ 3135086 h 3407907"/>
              <a:gd name="connsiteX127" fmla="*/ 266937 w 2606892"/>
              <a:gd name="connsiteY127" fmla="*/ 3146445 h 3407907"/>
              <a:gd name="connsiteX128" fmla="*/ 301014 w 2606892"/>
              <a:gd name="connsiteY128" fmla="*/ 3152124 h 3407907"/>
              <a:gd name="connsiteX129" fmla="*/ 323732 w 2606892"/>
              <a:gd name="connsiteY129" fmla="*/ 3169163 h 3407907"/>
              <a:gd name="connsiteX130" fmla="*/ 357809 w 2606892"/>
              <a:gd name="connsiteY130" fmla="*/ 3174842 h 3407907"/>
              <a:gd name="connsiteX131" fmla="*/ 374848 w 2606892"/>
              <a:gd name="connsiteY131" fmla="*/ 3180522 h 3407907"/>
              <a:gd name="connsiteX132" fmla="*/ 425963 w 2606892"/>
              <a:gd name="connsiteY132" fmla="*/ 3186201 h 3407907"/>
              <a:gd name="connsiteX133" fmla="*/ 443002 w 2606892"/>
              <a:gd name="connsiteY133" fmla="*/ 3191881 h 3407907"/>
              <a:gd name="connsiteX134" fmla="*/ 471399 w 2606892"/>
              <a:gd name="connsiteY134" fmla="*/ 3214599 h 3407907"/>
              <a:gd name="connsiteX135" fmla="*/ 516835 w 2606892"/>
              <a:gd name="connsiteY135" fmla="*/ 3242996 h 3407907"/>
              <a:gd name="connsiteX136" fmla="*/ 528194 w 2606892"/>
              <a:gd name="connsiteY136" fmla="*/ 3260035 h 3407907"/>
              <a:gd name="connsiteX137" fmla="*/ 545233 w 2606892"/>
              <a:gd name="connsiteY137" fmla="*/ 3271394 h 3407907"/>
              <a:gd name="connsiteX138" fmla="*/ 579310 w 2606892"/>
              <a:gd name="connsiteY138" fmla="*/ 3322509 h 3407907"/>
              <a:gd name="connsiteX139" fmla="*/ 584989 w 2606892"/>
              <a:gd name="connsiteY139" fmla="*/ 3339548 h 3407907"/>
              <a:gd name="connsiteX140" fmla="*/ 607707 w 2606892"/>
              <a:gd name="connsiteY140" fmla="*/ 3350907 h 3407907"/>
              <a:gd name="connsiteX141" fmla="*/ 624746 w 2606892"/>
              <a:gd name="connsiteY141" fmla="*/ 3367946 h 3407907"/>
              <a:gd name="connsiteX142" fmla="*/ 647464 w 2606892"/>
              <a:gd name="connsiteY142" fmla="*/ 3373625 h 3407907"/>
              <a:gd name="connsiteX143" fmla="*/ 738336 w 2606892"/>
              <a:gd name="connsiteY143" fmla="*/ 3379305 h 3407907"/>
              <a:gd name="connsiteX144" fmla="*/ 1215414 w 2606892"/>
              <a:gd name="connsiteY144" fmla="*/ 3379305 h 3407907"/>
              <a:gd name="connsiteX145" fmla="*/ 1249491 w 2606892"/>
              <a:gd name="connsiteY145" fmla="*/ 3345227 h 3407907"/>
              <a:gd name="connsiteX146" fmla="*/ 1266530 w 2606892"/>
              <a:gd name="connsiteY146" fmla="*/ 3339548 h 3407907"/>
              <a:gd name="connsiteX147" fmla="*/ 1311966 w 2606892"/>
              <a:gd name="connsiteY147" fmla="*/ 3316830 h 3407907"/>
              <a:gd name="connsiteX148" fmla="*/ 1556184 w 2606892"/>
              <a:gd name="connsiteY148" fmla="*/ 3305471 h 3407907"/>
              <a:gd name="connsiteX149" fmla="*/ 1590261 w 2606892"/>
              <a:gd name="connsiteY149" fmla="*/ 3299791 h 3407907"/>
              <a:gd name="connsiteX150" fmla="*/ 1607300 w 2606892"/>
              <a:gd name="connsiteY150" fmla="*/ 3294112 h 3407907"/>
              <a:gd name="connsiteX151" fmla="*/ 1715210 w 2606892"/>
              <a:gd name="connsiteY151" fmla="*/ 3299791 h 3407907"/>
              <a:gd name="connsiteX152" fmla="*/ 1772005 w 2606892"/>
              <a:gd name="connsiteY152" fmla="*/ 3322509 h 3407907"/>
              <a:gd name="connsiteX153" fmla="*/ 1874236 w 2606892"/>
              <a:gd name="connsiteY153" fmla="*/ 3294112 h 3407907"/>
              <a:gd name="connsiteX154" fmla="*/ 1908313 w 2606892"/>
              <a:gd name="connsiteY154" fmla="*/ 3265714 h 3407907"/>
              <a:gd name="connsiteX155" fmla="*/ 1925352 w 2606892"/>
              <a:gd name="connsiteY155" fmla="*/ 3260035 h 3407907"/>
              <a:gd name="connsiteX156" fmla="*/ 2294520 w 2606892"/>
              <a:gd name="connsiteY156" fmla="*/ 3254355 h 3407907"/>
              <a:gd name="connsiteX157" fmla="*/ 2322917 w 2606892"/>
              <a:gd name="connsiteY157" fmla="*/ 3231637 h 3407907"/>
              <a:gd name="connsiteX158" fmla="*/ 2339956 w 2606892"/>
              <a:gd name="connsiteY158" fmla="*/ 3225958 h 3407907"/>
              <a:gd name="connsiteX159" fmla="*/ 2362674 w 2606892"/>
              <a:gd name="connsiteY159" fmla="*/ 3203240 h 3407907"/>
              <a:gd name="connsiteX160" fmla="*/ 2374033 w 2606892"/>
              <a:gd name="connsiteY160" fmla="*/ 3186201 h 3407907"/>
              <a:gd name="connsiteX161" fmla="*/ 2396751 w 2606892"/>
              <a:gd name="connsiteY161" fmla="*/ 3180522 h 3407907"/>
              <a:gd name="connsiteX162" fmla="*/ 2447866 w 2606892"/>
              <a:gd name="connsiteY162" fmla="*/ 3163483 h 3407907"/>
              <a:gd name="connsiteX163" fmla="*/ 2470584 w 2606892"/>
              <a:gd name="connsiteY163" fmla="*/ 3146445 h 3407907"/>
              <a:gd name="connsiteX164" fmla="*/ 2510341 w 2606892"/>
              <a:gd name="connsiteY164" fmla="*/ 3123727 h 3407907"/>
              <a:gd name="connsiteX165" fmla="*/ 2584174 w 2606892"/>
              <a:gd name="connsiteY165" fmla="*/ 3078291 h 3407907"/>
              <a:gd name="connsiteX166" fmla="*/ 2601213 w 2606892"/>
              <a:gd name="connsiteY166" fmla="*/ 3015816 h 3407907"/>
              <a:gd name="connsiteX167" fmla="*/ 2578495 w 2606892"/>
              <a:gd name="connsiteY167" fmla="*/ 2873829 h 3407907"/>
              <a:gd name="connsiteX168" fmla="*/ 2561456 w 2606892"/>
              <a:gd name="connsiteY168" fmla="*/ 2856790 h 3407907"/>
              <a:gd name="connsiteX169" fmla="*/ 2533059 w 2606892"/>
              <a:gd name="connsiteY169" fmla="*/ 2799995 h 3407907"/>
              <a:gd name="connsiteX170" fmla="*/ 2516020 w 2606892"/>
              <a:gd name="connsiteY170" fmla="*/ 2748880 h 3407907"/>
              <a:gd name="connsiteX171" fmla="*/ 2470584 w 2606892"/>
              <a:gd name="connsiteY171" fmla="*/ 2726162 h 3407907"/>
              <a:gd name="connsiteX172" fmla="*/ 2447866 w 2606892"/>
              <a:gd name="connsiteY172" fmla="*/ 2709123 h 3407907"/>
              <a:gd name="connsiteX173" fmla="*/ 2430828 w 2606892"/>
              <a:gd name="connsiteY173" fmla="*/ 2703444 h 3407907"/>
              <a:gd name="connsiteX174" fmla="*/ 2413789 w 2606892"/>
              <a:gd name="connsiteY174" fmla="*/ 2680726 h 3407907"/>
              <a:gd name="connsiteX175" fmla="*/ 2385392 w 2606892"/>
              <a:gd name="connsiteY175" fmla="*/ 2464905 h 3407907"/>
              <a:gd name="connsiteX176" fmla="*/ 2374033 w 2606892"/>
              <a:gd name="connsiteY176" fmla="*/ 2447866 h 3407907"/>
              <a:gd name="connsiteX177" fmla="*/ 2339956 w 2606892"/>
              <a:gd name="connsiteY177" fmla="*/ 2436507 h 3407907"/>
              <a:gd name="connsiteX178" fmla="*/ 2260443 w 2606892"/>
              <a:gd name="connsiteY178" fmla="*/ 2447866 h 3407907"/>
              <a:gd name="connsiteX179" fmla="*/ 2243404 w 2606892"/>
              <a:gd name="connsiteY179" fmla="*/ 2453546 h 3407907"/>
              <a:gd name="connsiteX180" fmla="*/ 2232045 w 2606892"/>
              <a:gd name="connsiteY180" fmla="*/ 2470584 h 3407907"/>
              <a:gd name="connsiteX181" fmla="*/ 2118455 w 2606892"/>
              <a:gd name="connsiteY181" fmla="*/ 2464905 h 3407907"/>
              <a:gd name="connsiteX182" fmla="*/ 2090058 w 2606892"/>
              <a:gd name="connsiteY182" fmla="*/ 2430827 h 3407907"/>
              <a:gd name="connsiteX183" fmla="*/ 2084378 w 2606892"/>
              <a:gd name="connsiteY183" fmla="*/ 2413789 h 3407907"/>
              <a:gd name="connsiteX184" fmla="*/ 2112776 w 2606892"/>
              <a:gd name="connsiteY184" fmla="*/ 2362673 h 3407907"/>
              <a:gd name="connsiteX185" fmla="*/ 2141173 w 2606892"/>
              <a:gd name="connsiteY185" fmla="*/ 2351314 h 3407907"/>
              <a:gd name="connsiteX186" fmla="*/ 2158212 w 2606892"/>
              <a:gd name="connsiteY186" fmla="*/ 2334276 h 3407907"/>
              <a:gd name="connsiteX187" fmla="*/ 2226366 w 2606892"/>
              <a:gd name="connsiteY187" fmla="*/ 2300199 h 3407907"/>
              <a:gd name="connsiteX188" fmla="*/ 2243404 w 2606892"/>
              <a:gd name="connsiteY188" fmla="*/ 2283160 h 3407907"/>
              <a:gd name="connsiteX189" fmla="*/ 2277481 w 2606892"/>
              <a:gd name="connsiteY189" fmla="*/ 2254763 h 3407907"/>
              <a:gd name="connsiteX190" fmla="*/ 2305879 w 2606892"/>
              <a:gd name="connsiteY190" fmla="*/ 2180929 h 3407907"/>
              <a:gd name="connsiteX191" fmla="*/ 2294520 w 2606892"/>
              <a:gd name="connsiteY191" fmla="*/ 2101416 h 3407907"/>
              <a:gd name="connsiteX192" fmla="*/ 2283161 w 2606892"/>
              <a:gd name="connsiteY192" fmla="*/ 2084378 h 3407907"/>
              <a:gd name="connsiteX193" fmla="*/ 2095737 w 2606892"/>
              <a:gd name="connsiteY193" fmla="*/ 2050301 h 3407907"/>
              <a:gd name="connsiteX194" fmla="*/ 2095737 w 2606892"/>
              <a:gd name="connsiteY194" fmla="*/ 1987826 h 3407907"/>
              <a:gd name="connsiteX195" fmla="*/ 2112776 w 2606892"/>
              <a:gd name="connsiteY195" fmla="*/ 1976467 h 3407907"/>
              <a:gd name="connsiteX196" fmla="*/ 2141173 w 2606892"/>
              <a:gd name="connsiteY196" fmla="*/ 1948070 h 3407907"/>
              <a:gd name="connsiteX197" fmla="*/ 2180930 w 2606892"/>
              <a:gd name="connsiteY197" fmla="*/ 1908313 h 3407907"/>
              <a:gd name="connsiteX198" fmla="*/ 2209327 w 2606892"/>
              <a:gd name="connsiteY198" fmla="*/ 1879916 h 3407907"/>
              <a:gd name="connsiteX199" fmla="*/ 2209327 w 2606892"/>
              <a:gd name="connsiteY199" fmla="*/ 1783364 h 3407907"/>
              <a:gd name="connsiteX200" fmla="*/ 2192289 w 2606892"/>
              <a:gd name="connsiteY200" fmla="*/ 1766326 h 3407907"/>
              <a:gd name="connsiteX201" fmla="*/ 2186609 w 2606892"/>
              <a:gd name="connsiteY201" fmla="*/ 1732249 h 3407907"/>
              <a:gd name="connsiteX202" fmla="*/ 2186609 w 2606892"/>
              <a:gd name="connsiteY202" fmla="*/ 1607300 h 3407907"/>
              <a:gd name="connsiteX203" fmla="*/ 2169571 w 2606892"/>
              <a:gd name="connsiteY203" fmla="*/ 1595941 h 3407907"/>
              <a:gd name="connsiteX204" fmla="*/ 2158212 w 2606892"/>
              <a:gd name="connsiteY204" fmla="*/ 1578902 h 3407907"/>
              <a:gd name="connsiteX205" fmla="*/ 2152532 w 2606892"/>
              <a:gd name="connsiteY205" fmla="*/ 1561864 h 3407907"/>
              <a:gd name="connsiteX206" fmla="*/ 2112776 w 2606892"/>
              <a:gd name="connsiteY206" fmla="*/ 1522107 h 3407907"/>
              <a:gd name="connsiteX207" fmla="*/ 2101417 w 2606892"/>
              <a:gd name="connsiteY207" fmla="*/ 1505068 h 3407907"/>
              <a:gd name="connsiteX208" fmla="*/ 2124135 w 2606892"/>
              <a:gd name="connsiteY208" fmla="*/ 1368760 h 3407907"/>
              <a:gd name="connsiteX209" fmla="*/ 2141173 w 2606892"/>
              <a:gd name="connsiteY209" fmla="*/ 1357401 h 3407907"/>
              <a:gd name="connsiteX210" fmla="*/ 2163891 w 2606892"/>
              <a:gd name="connsiteY210" fmla="*/ 1294927 h 3407907"/>
              <a:gd name="connsiteX211" fmla="*/ 2169571 w 2606892"/>
              <a:gd name="connsiteY211" fmla="*/ 1277888 h 3407907"/>
              <a:gd name="connsiteX212" fmla="*/ 2163891 w 2606892"/>
              <a:gd name="connsiteY212" fmla="*/ 1192696 h 3407907"/>
              <a:gd name="connsiteX213" fmla="*/ 2152532 w 2606892"/>
              <a:gd name="connsiteY213" fmla="*/ 1175657 h 3407907"/>
              <a:gd name="connsiteX214" fmla="*/ 2169571 w 2606892"/>
              <a:gd name="connsiteY214" fmla="*/ 1056388 h 3407907"/>
              <a:gd name="connsiteX215" fmla="*/ 2175250 w 2606892"/>
              <a:gd name="connsiteY215" fmla="*/ 1039349 h 3407907"/>
              <a:gd name="connsiteX216" fmla="*/ 2237725 w 2606892"/>
              <a:gd name="connsiteY216" fmla="*/ 988234 h 3407907"/>
              <a:gd name="connsiteX217" fmla="*/ 2283161 w 2606892"/>
              <a:gd name="connsiteY217" fmla="*/ 954157 h 3407907"/>
              <a:gd name="connsiteX218" fmla="*/ 2305879 w 2606892"/>
              <a:gd name="connsiteY218" fmla="*/ 942798 h 3407907"/>
              <a:gd name="connsiteX219" fmla="*/ 2334276 w 2606892"/>
              <a:gd name="connsiteY219" fmla="*/ 925759 h 3407907"/>
              <a:gd name="connsiteX220" fmla="*/ 2339956 w 2606892"/>
              <a:gd name="connsiteY220" fmla="*/ 897362 h 3407907"/>
              <a:gd name="connsiteX221" fmla="*/ 2345635 w 2606892"/>
              <a:gd name="connsiteY221" fmla="*/ 857605 h 3407907"/>
              <a:gd name="connsiteX222" fmla="*/ 2368353 w 2606892"/>
              <a:gd name="connsiteY222" fmla="*/ 834887 h 3407907"/>
              <a:gd name="connsiteX223" fmla="*/ 2408110 w 2606892"/>
              <a:gd name="connsiteY223" fmla="*/ 789451 h 3407907"/>
              <a:gd name="connsiteX224" fmla="*/ 2453546 w 2606892"/>
              <a:gd name="connsiteY224" fmla="*/ 766733 h 3407907"/>
              <a:gd name="connsiteX225" fmla="*/ 2493302 w 2606892"/>
              <a:gd name="connsiteY225" fmla="*/ 744015 h 3407907"/>
              <a:gd name="connsiteX226" fmla="*/ 2527379 w 2606892"/>
              <a:gd name="connsiteY226" fmla="*/ 726977 h 3407907"/>
              <a:gd name="connsiteX227" fmla="*/ 2544418 w 2606892"/>
              <a:gd name="connsiteY227" fmla="*/ 704259 h 3407907"/>
              <a:gd name="connsiteX228" fmla="*/ 2561456 w 2606892"/>
              <a:gd name="connsiteY228" fmla="*/ 687220 h 3407907"/>
              <a:gd name="connsiteX229" fmla="*/ 2567136 w 2606892"/>
              <a:gd name="connsiteY229" fmla="*/ 664502 h 3407907"/>
              <a:gd name="connsiteX230" fmla="*/ 2578495 w 2606892"/>
              <a:gd name="connsiteY230" fmla="*/ 647464 h 3407907"/>
              <a:gd name="connsiteX231" fmla="*/ 2595533 w 2606892"/>
              <a:gd name="connsiteY231" fmla="*/ 499796 h 3407907"/>
              <a:gd name="connsiteX232" fmla="*/ 2606892 w 2606892"/>
              <a:gd name="connsiteY232" fmla="*/ 448681 h 3407907"/>
              <a:gd name="connsiteX233" fmla="*/ 2601213 w 2606892"/>
              <a:gd name="connsiteY233" fmla="*/ 380527 h 3407907"/>
              <a:gd name="connsiteX234" fmla="*/ 2584174 w 2606892"/>
              <a:gd name="connsiteY234" fmla="*/ 369168 h 3407907"/>
              <a:gd name="connsiteX235" fmla="*/ 2544418 w 2606892"/>
              <a:gd name="connsiteY235" fmla="*/ 346450 h 3407907"/>
              <a:gd name="connsiteX236" fmla="*/ 2527379 w 2606892"/>
              <a:gd name="connsiteY236" fmla="*/ 283975 h 3407907"/>
              <a:gd name="connsiteX237" fmla="*/ 2516020 w 2606892"/>
              <a:gd name="connsiteY237" fmla="*/ 102231 h 3407907"/>
              <a:gd name="connsiteX238" fmla="*/ 2391071 w 2606892"/>
              <a:gd name="connsiteY238" fmla="*/ 107911 h 3407907"/>
              <a:gd name="connsiteX239" fmla="*/ 2351315 w 2606892"/>
              <a:gd name="connsiteY239" fmla="*/ 130629 h 3407907"/>
              <a:gd name="connsiteX240" fmla="*/ 2322917 w 2606892"/>
              <a:gd name="connsiteY240" fmla="*/ 141988 h 3407907"/>
              <a:gd name="connsiteX241" fmla="*/ 2294520 w 2606892"/>
              <a:gd name="connsiteY241" fmla="*/ 181744 h 3407907"/>
              <a:gd name="connsiteX242" fmla="*/ 2260443 w 2606892"/>
              <a:gd name="connsiteY242" fmla="*/ 215821 h 3407907"/>
              <a:gd name="connsiteX243" fmla="*/ 2254763 w 2606892"/>
              <a:gd name="connsiteY243" fmla="*/ 255578 h 3407907"/>
              <a:gd name="connsiteX244" fmla="*/ 2220686 w 2606892"/>
              <a:gd name="connsiteY244" fmla="*/ 329411 h 3407907"/>
              <a:gd name="connsiteX245" fmla="*/ 2186609 w 2606892"/>
              <a:gd name="connsiteY245" fmla="*/ 340770 h 3407907"/>
              <a:gd name="connsiteX246" fmla="*/ 2169571 w 2606892"/>
              <a:gd name="connsiteY246" fmla="*/ 352129 h 3407907"/>
              <a:gd name="connsiteX247" fmla="*/ 2090058 w 2606892"/>
              <a:gd name="connsiteY247" fmla="*/ 340770 h 3407907"/>
              <a:gd name="connsiteX248" fmla="*/ 2055980 w 2606892"/>
              <a:gd name="connsiteY248" fmla="*/ 295334 h 3407907"/>
              <a:gd name="connsiteX249" fmla="*/ 2038942 w 2606892"/>
              <a:gd name="connsiteY249" fmla="*/ 278296 h 3407907"/>
              <a:gd name="connsiteX250" fmla="*/ 2033262 w 2606892"/>
              <a:gd name="connsiteY250" fmla="*/ 119270 h 3407907"/>
              <a:gd name="connsiteX251" fmla="*/ 1777685 w 2606892"/>
              <a:gd name="connsiteY251" fmla="*/ 113590 h 3407907"/>
              <a:gd name="connsiteX252" fmla="*/ 1766326 w 2606892"/>
              <a:gd name="connsiteY252" fmla="*/ 96552 h 3407907"/>
              <a:gd name="connsiteX253" fmla="*/ 1732249 w 2606892"/>
              <a:gd name="connsiteY253" fmla="*/ 73834 h 3407907"/>
              <a:gd name="connsiteX254" fmla="*/ 1698172 w 2606892"/>
              <a:gd name="connsiteY254" fmla="*/ 39757 h 3407907"/>
              <a:gd name="connsiteX255" fmla="*/ 1686813 w 2606892"/>
              <a:gd name="connsiteY255" fmla="*/ 22718 h 3407907"/>
              <a:gd name="connsiteX256" fmla="*/ 1618659 w 2606892"/>
              <a:gd name="connsiteY256" fmla="*/ 0 h 3407907"/>
              <a:gd name="connsiteX257" fmla="*/ 1465312 w 2606892"/>
              <a:gd name="connsiteY257" fmla="*/ 11359 h 3407907"/>
              <a:gd name="connsiteX258" fmla="*/ 1431235 w 2606892"/>
              <a:gd name="connsiteY258" fmla="*/ 39757 h 3407907"/>
              <a:gd name="connsiteX259" fmla="*/ 1351722 w 2606892"/>
              <a:gd name="connsiteY259" fmla="*/ 79513 h 3407907"/>
              <a:gd name="connsiteX260" fmla="*/ 1118862 w 2606892"/>
              <a:gd name="connsiteY260" fmla="*/ 90872 h 3407907"/>
              <a:gd name="connsiteX261" fmla="*/ 1079106 w 2606892"/>
              <a:gd name="connsiteY261" fmla="*/ 113590 h 3407907"/>
              <a:gd name="connsiteX262" fmla="*/ 1050708 w 2606892"/>
              <a:gd name="connsiteY262" fmla="*/ 164706 h 3407907"/>
              <a:gd name="connsiteX263" fmla="*/ 959836 w 2606892"/>
              <a:gd name="connsiteY263" fmla="*/ 159026 h 3407907"/>
              <a:gd name="connsiteX264" fmla="*/ 925759 w 2606892"/>
              <a:gd name="connsiteY264" fmla="*/ 147667 h 3407907"/>
              <a:gd name="connsiteX265" fmla="*/ 817849 w 2606892"/>
              <a:gd name="connsiteY265" fmla="*/ 141988 h 3407907"/>
              <a:gd name="connsiteX266" fmla="*/ 800810 w 2606892"/>
              <a:gd name="connsiteY266" fmla="*/ 130629 h 3407907"/>
              <a:gd name="connsiteX267" fmla="*/ 766733 w 2606892"/>
              <a:gd name="connsiteY267" fmla="*/ 102231 h 3407907"/>
              <a:gd name="connsiteX268" fmla="*/ 749695 w 2606892"/>
              <a:gd name="connsiteY268" fmla="*/ 96552 h 3407907"/>
              <a:gd name="connsiteX269" fmla="*/ 556592 w 2606892"/>
              <a:gd name="connsiteY269" fmla="*/ 90872 h 3407907"/>
              <a:gd name="connsiteX270" fmla="*/ 533874 w 2606892"/>
              <a:gd name="connsiteY270" fmla="*/ 85193 h 3407907"/>
              <a:gd name="connsiteX271" fmla="*/ 516835 w 2606892"/>
              <a:gd name="connsiteY271" fmla="*/ 62475 h 3407907"/>
              <a:gd name="connsiteX272" fmla="*/ 494117 w 2606892"/>
              <a:gd name="connsiteY272" fmla="*/ 45436 h 3407907"/>
              <a:gd name="connsiteX273" fmla="*/ 460040 w 2606892"/>
              <a:gd name="connsiteY273" fmla="*/ 90872 h 340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2606892" h="3407907">
                <a:moveTo>
                  <a:pt x="460040" y="90872"/>
                </a:moveTo>
                <a:cubicBezTo>
                  <a:pt x="449628" y="104124"/>
                  <a:pt x="438892" y="112062"/>
                  <a:pt x="431643" y="124949"/>
                </a:cubicBezTo>
                <a:cubicBezTo>
                  <a:pt x="420529" y="144707"/>
                  <a:pt x="405947" y="190677"/>
                  <a:pt x="397566" y="215821"/>
                </a:cubicBezTo>
                <a:cubicBezTo>
                  <a:pt x="395673" y="221501"/>
                  <a:pt x="395207" y="227879"/>
                  <a:pt x="391886" y="232860"/>
                </a:cubicBezTo>
                <a:lnTo>
                  <a:pt x="380527" y="249898"/>
                </a:lnTo>
                <a:lnTo>
                  <a:pt x="369168" y="283975"/>
                </a:lnTo>
                <a:cubicBezTo>
                  <a:pt x="367275" y="289655"/>
                  <a:pt x="366166" y="295659"/>
                  <a:pt x="363489" y="301014"/>
                </a:cubicBezTo>
                <a:cubicBezTo>
                  <a:pt x="359703" y="308587"/>
                  <a:pt x="355465" y="315950"/>
                  <a:pt x="352130" y="323732"/>
                </a:cubicBezTo>
                <a:cubicBezTo>
                  <a:pt x="343750" y="343285"/>
                  <a:pt x="349578" y="346203"/>
                  <a:pt x="329412" y="363488"/>
                </a:cubicBezTo>
                <a:cubicBezTo>
                  <a:pt x="322984" y="368998"/>
                  <a:pt x="314726" y="372170"/>
                  <a:pt x="306694" y="374847"/>
                </a:cubicBezTo>
                <a:cubicBezTo>
                  <a:pt x="268701" y="387511"/>
                  <a:pt x="262925" y="384737"/>
                  <a:pt x="227180" y="391886"/>
                </a:cubicBezTo>
                <a:cubicBezTo>
                  <a:pt x="225846" y="392153"/>
                  <a:pt x="167327" y="404730"/>
                  <a:pt x="153347" y="408924"/>
                </a:cubicBezTo>
                <a:cubicBezTo>
                  <a:pt x="141878" y="412364"/>
                  <a:pt x="130886" y="417379"/>
                  <a:pt x="119270" y="420283"/>
                </a:cubicBezTo>
                <a:cubicBezTo>
                  <a:pt x="108098" y="423076"/>
                  <a:pt x="96523" y="423903"/>
                  <a:pt x="85193" y="425963"/>
                </a:cubicBezTo>
                <a:cubicBezTo>
                  <a:pt x="58741" y="430772"/>
                  <a:pt x="58397" y="431241"/>
                  <a:pt x="34077" y="437322"/>
                </a:cubicBezTo>
                <a:cubicBezTo>
                  <a:pt x="28398" y="441108"/>
                  <a:pt x="21866" y="443854"/>
                  <a:pt x="17039" y="448681"/>
                </a:cubicBezTo>
                <a:cubicBezTo>
                  <a:pt x="3965" y="461755"/>
                  <a:pt x="4345" y="471057"/>
                  <a:pt x="0" y="488437"/>
                </a:cubicBezTo>
                <a:cubicBezTo>
                  <a:pt x="1893" y="513048"/>
                  <a:pt x="1390" y="537963"/>
                  <a:pt x="5680" y="562271"/>
                </a:cubicBezTo>
                <a:cubicBezTo>
                  <a:pt x="7151" y="570609"/>
                  <a:pt x="11678" y="578436"/>
                  <a:pt x="17039" y="584989"/>
                </a:cubicBezTo>
                <a:cubicBezTo>
                  <a:pt x="27230" y="597445"/>
                  <a:pt x="53727" y="626052"/>
                  <a:pt x="73834" y="636105"/>
                </a:cubicBezTo>
                <a:cubicBezTo>
                  <a:pt x="79189" y="638782"/>
                  <a:pt x="85193" y="639891"/>
                  <a:pt x="90872" y="641784"/>
                </a:cubicBezTo>
                <a:cubicBezTo>
                  <a:pt x="136308" y="639891"/>
                  <a:pt x="181829" y="639464"/>
                  <a:pt x="227180" y="636105"/>
                </a:cubicBezTo>
                <a:cubicBezTo>
                  <a:pt x="255509" y="634007"/>
                  <a:pt x="237965" y="622193"/>
                  <a:pt x="266937" y="607707"/>
                </a:cubicBezTo>
                <a:cubicBezTo>
                  <a:pt x="277237" y="602557"/>
                  <a:pt x="289655" y="603920"/>
                  <a:pt x="301014" y="602027"/>
                </a:cubicBezTo>
                <a:cubicBezTo>
                  <a:pt x="306694" y="598241"/>
                  <a:pt x="311290" y="591590"/>
                  <a:pt x="318053" y="590668"/>
                </a:cubicBezTo>
                <a:cubicBezTo>
                  <a:pt x="518995" y="563268"/>
                  <a:pt x="372547" y="598344"/>
                  <a:pt x="448681" y="579309"/>
                </a:cubicBezTo>
                <a:cubicBezTo>
                  <a:pt x="469506" y="581202"/>
                  <a:pt x="496370" y="570203"/>
                  <a:pt x="511156" y="584989"/>
                </a:cubicBezTo>
                <a:cubicBezTo>
                  <a:pt x="521476" y="595309"/>
                  <a:pt x="498254" y="635685"/>
                  <a:pt x="488438" y="647464"/>
                </a:cubicBezTo>
                <a:cubicBezTo>
                  <a:pt x="479491" y="658200"/>
                  <a:pt x="452522" y="681931"/>
                  <a:pt x="443002" y="687220"/>
                </a:cubicBezTo>
                <a:cubicBezTo>
                  <a:pt x="436179" y="691011"/>
                  <a:pt x="427789" y="690756"/>
                  <a:pt x="420284" y="692900"/>
                </a:cubicBezTo>
                <a:cubicBezTo>
                  <a:pt x="414528" y="694545"/>
                  <a:pt x="408716" y="696148"/>
                  <a:pt x="403245" y="698579"/>
                </a:cubicBezTo>
                <a:cubicBezTo>
                  <a:pt x="326922" y="732500"/>
                  <a:pt x="400323" y="698233"/>
                  <a:pt x="352130" y="732656"/>
                </a:cubicBezTo>
                <a:cubicBezTo>
                  <a:pt x="345241" y="737577"/>
                  <a:pt x="336763" y="739814"/>
                  <a:pt x="329412" y="744015"/>
                </a:cubicBezTo>
                <a:cubicBezTo>
                  <a:pt x="271551" y="777078"/>
                  <a:pt x="381813" y="720439"/>
                  <a:pt x="278296" y="789451"/>
                </a:cubicBezTo>
                <a:lnTo>
                  <a:pt x="244219" y="812169"/>
                </a:lnTo>
                <a:cubicBezTo>
                  <a:pt x="223394" y="843407"/>
                  <a:pt x="244219" y="816902"/>
                  <a:pt x="215821" y="840567"/>
                </a:cubicBezTo>
                <a:cubicBezTo>
                  <a:pt x="200455" y="853372"/>
                  <a:pt x="188339" y="870660"/>
                  <a:pt x="176065" y="886003"/>
                </a:cubicBezTo>
                <a:cubicBezTo>
                  <a:pt x="174172" y="893576"/>
                  <a:pt x="174258" y="901944"/>
                  <a:pt x="170385" y="908721"/>
                </a:cubicBezTo>
                <a:cubicBezTo>
                  <a:pt x="166400" y="915695"/>
                  <a:pt x="154667" y="917836"/>
                  <a:pt x="153347" y="925759"/>
                </a:cubicBezTo>
                <a:cubicBezTo>
                  <a:pt x="150529" y="942669"/>
                  <a:pt x="153167" y="960764"/>
                  <a:pt x="159026" y="976875"/>
                </a:cubicBezTo>
                <a:cubicBezTo>
                  <a:pt x="162201" y="985605"/>
                  <a:pt x="186117" y="991293"/>
                  <a:pt x="193103" y="993913"/>
                </a:cubicBezTo>
                <a:cubicBezTo>
                  <a:pt x="204603" y="998225"/>
                  <a:pt x="244731" y="1015546"/>
                  <a:pt x="255578" y="1016631"/>
                </a:cubicBezTo>
                <a:lnTo>
                  <a:pt x="312373" y="1022311"/>
                </a:lnTo>
                <a:cubicBezTo>
                  <a:pt x="332430" y="1028996"/>
                  <a:pt x="354355" y="1036787"/>
                  <a:pt x="374848" y="1039349"/>
                </a:cubicBezTo>
                <a:cubicBezTo>
                  <a:pt x="389993" y="1041242"/>
                  <a:pt x="405208" y="1042648"/>
                  <a:pt x="420284" y="1045029"/>
                </a:cubicBezTo>
                <a:cubicBezTo>
                  <a:pt x="441191" y="1048330"/>
                  <a:pt x="461933" y="1052602"/>
                  <a:pt x="482758" y="1056388"/>
                </a:cubicBezTo>
                <a:cubicBezTo>
                  <a:pt x="495657" y="1062837"/>
                  <a:pt x="523892" y="1076229"/>
                  <a:pt x="533874" y="1084785"/>
                </a:cubicBezTo>
                <a:cubicBezTo>
                  <a:pt x="539057" y="1089227"/>
                  <a:pt x="541447" y="1096144"/>
                  <a:pt x="545233" y="1101824"/>
                </a:cubicBezTo>
                <a:cubicBezTo>
                  <a:pt x="547126" y="1113183"/>
                  <a:pt x="552184" y="1124456"/>
                  <a:pt x="550912" y="1135901"/>
                </a:cubicBezTo>
                <a:cubicBezTo>
                  <a:pt x="548565" y="1157026"/>
                  <a:pt x="535212" y="1151565"/>
                  <a:pt x="522515" y="1158619"/>
                </a:cubicBezTo>
                <a:cubicBezTo>
                  <a:pt x="510581" y="1165249"/>
                  <a:pt x="499797" y="1173764"/>
                  <a:pt x="488438" y="1181337"/>
                </a:cubicBezTo>
                <a:cubicBezTo>
                  <a:pt x="482758" y="1185123"/>
                  <a:pt x="477875" y="1190537"/>
                  <a:pt x="471399" y="1192696"/>
                </a:cubicBezTo>
                <a:lnTo>
                  <a:pt x="437322" y="1204055"/>
                </a:lnTo>
                <a:cubicBezTo>
                  <a:pt x="429749" y="1213521"/>
                  <a:pt x="424173" y="1225010"/>
                  <a:pt x="414604" y="1232452"/>
                </a:cubicBezTo>
                <a:cubicBezTo>
                  <a:pt x="406557" y="1238711"/>
                  <a:pt x="395879" y="1240587"/>
                  <a:pt x="386207" y="1243811"/>
                </a:cubicBezTo>
                <a:cubicBezTo>
                  <a:pt x="364604" y="1251012"/>
                  <a:pt x="365585" y="1246970"/>
                  <a:pt x="346450" y="1255170"/>
                </a:cubicBezTo>
                <a:cubicBezTo>
                  <a:pt x="276774" y="1285030"/>
                  <a:pt x="363712" y="1249378"/>
                  <a:pt x="306694" y="1277888"/>
                </a:cubicBezTo>
                <a:cubicBezTo>
                  <a:pt x="301339" y="1280565"/>
                  <a:pt x="295335" y="1281675"/>
                  <a:pt x="289655" y="1283568"/>
                </a:cubicBezTo>
                <a:cubicBezTo>
                  <a:pt x="283976" y="1291141"/>
                  <a:pt x="279889" y="1300226"/>
                  <a:pt x="272617" y="1306286"/>
                </a:cubicBezTo>
                <a:cubicBezTo>
                  <a:pt x="268018" y="1310119"/>
                  <a:pt x="260253" y="1308225"/>
                  <a:pt x="255578" y="1311965"/>
                </a:cubicBezTo>
                <a:cubicBezTo>
                  <a:pt x="250248" y="1316229"/>
                  <a:pt x="249046" y="1324177"/>
                  <a:pt x="244219" y="1329004"/>
                </a:cubicBezTo>
                <a:cubicBezTo>
                  <a:pt x="237526" y="1335697"/>
                  <a:pt x="229074" y="1340363"/>
                  <a:pt x="221501" y="1346042"/>
                </a:cubicBezTo>
                <a:cubicBezTo>
                  <a:pt x="223394" y="1366867"/>
                  <a:pt x="222478" y="1388142"/>
                  <a:pt x="227180" y="1408517"/>
                </a:cubicBezTo>
                <a:cubicBezTo>
                  <a:pt x="228384" y="1413735"/>
                  <a:pt x="234182" y="1416764"/>
                  <a:pt x="238540" y="1419876"/>
                </a:cubicBezTo>
                <a:cubicBezTo>
                  <a:pt x="247523" y="1426292"/>
                  <a:pt x="257287" y="1431553"/>
                  <a:pt x="266937" y="1436914"/>
                </a:cubicBezTo>
                <a:cubicBezTo>
                  <a:pt x="274338" y="1441026"/>
                  <a:pt x="281441" y="1446220"/>
                  <a:pt x="289655" y="1448273"/>
                </a:cubicBezTo>
                <a:cubicBezTo>
                  <a:pt x="311999" y="1453859"/>
                  <a:pt x="357809" y="1459632"/>
                  <a:pt x="357809" y="1459632"/>
                </a:cubicBezTo>
                <a:cubicBezTo>
                  <a:pt x="412711" y="1455846"/>
                  <a:pt x="468274" y="1457571"/>
                  <a:pt x="522515" y="1448273"/>
                </a:cubicBezTo>
                <a:cubicBezTo>
                  <a:pt x="535971" y="1445966"/>
                  <a:pt x="544044" y="1430933"/>
                  <a:pt x="556592" y="1425555"/>
                </a:cubicBezTo>
                <a:lnTo>
                  <a:pt x="596348" y="1408517"/>
                </a:lnTo>
                <a:cubicBezTo>
                  <a:pt x="625582" y="1364665"/>
                  <a:pt x="607493" y="1380577"/>
                  <a:pt x="709938" y="1408517"/>
                </a:cubicBezTo>
                <a:cubicBezTo>
                  <a:pt x="721552" y="1411684"/>
                  <a:pt x="740838" y="1434721"/>
                  <a:pt x="749695" y="1442594"/>
                </a:cubicBezTo>
                <a:cubicBezTo>
                  <a:pt x="760746" y="1452417"/>
                  <a:pt x="772782" y="1461100"/>
                  <a:pt x="783772" y="1470991"/>
                </a:cubicBezTo>
                <a:cubicBezTo>
                  <a:pt x="791732" y="1478155"/>
                  <a:pt x="797776" y="1487484"/>
                  <a:pt x="806490" y="1493709"/>
                </a:cubicBezTo>
                <a:cubicBezTo>
                  <a:pt x="878204" y="1544935"/>
                  <a:pt x="763588" y="1446598"/>
                  <a:pt x="840567" y="1510748"/>
                </a:cubicBezTo>
                <a:cubicBezTo>
                  <a:pt x="846737" y="1515890"/>
                  <a:pt x="852463" y="1521617"/>
                  <a:pt x="857605" y="1527787"/>
                </a:cubicBezTo>
                <a:cubicBezTo>
                  <a:pt x="861975" y="1533031"/>
                  <a:pt x="863781" y="1540383"/>
                  <a:pt x="868964" y="1544825"/>
                </a:cubicBezTo>
                <a:cubicBezTo>
                  <a:pt x="877346" y="1552009"/>
                  <a:pt x="887896" y="1556184"/>
                  <a:pt x="897362" y="1561864"/>
                </a:cubicBezTo>
                <a:cubicBezTo>
                  <a:pt x="901148" y="1567543"/>
                  <a:pt x="903477" y="1574532"/>
                  <a:pt x="908721" y="1578902"/>
                </a:cubicBezTo>
                <a:cubicBezTo>
                  <a:pt x="932474" y="1598696"/>
                  <a:pt x="930830" y="1578877"/>
                  <a:pt x="942798" y="1607300"/>
                </a:cubicBezTo>
                <a:cubicBezTo>
                  <a:pt x="955352" y="1637115"/>
                  <a:pt x="969030" y="1666787"/>
                  <a:pt x="976875" y="1698172"/>
                </a:cubicBezTo>
                <a:cubicBezTo>
                  <a:pt x="976925" y="1698371"/>
                  <a:pt x="985516" y="1735210"/>
                  <a:pt x="988234" y="1737928"/>
                </a:cubicBezTo>
                <a:cubicBezTo>
                  <a:pt x="992467" y="1742161"/>
                  <a:pt x="999593" y="1741715"/>
                  <a:pt x="1005272" y="1743608"/>
                </a:cubicBezTo>
                <a:cubicBezTo>
                  <a:pt x="1024634" y="1772650"/>
                  <a:pt x="1024998" y="1774094"/>
                  <a:pt x="1056388" y="1811762"/>
                </a:cubicBezTo>
                <a:cubicBezTo>
                  <a:pt x="1061530" y="1817932"/>
                  <a:pt x="1069114" y="1822024"/>
                  <a:pt x="1073426" y="1828800"/>
                </a:cubicBezTo>
                <a:cubicBezTo>
                  <a:pt x="1091202" y="1856734"/>
                  <a:pt x="1093483" y="1866254"/>
                  <a:pt x="1101824" y="1891275"/>
                </a:cubicBezTo>
                <a:cubicBezTo>
                  <a:pt x="1111310" y="1948193"/>
                  <a:pt x="1113488" y="1945934"/>
                  <a:pt x="1101824" y="2027583"/>
                </a:cubicBezTo>
                <a:cubicBezTo>
                  <a:pt x="1100859" y="2034340"/>
                  <a:pt x="1094835" y="2039377"/>
                  <a:pt x="1090465" y="2044621"/>
                </a:cubicBezTo>
                <a:cubicBezTo>
                  <a:pt x="1085323" y="2050792"/>
                  <a:pt x="1079962" y="2056991"/>
                  <a:pt x="1073426" y="2061660"/>
                </a:cubicBezTo>
                <a:cubicBezTo>
                  <a:pt x="1055151" y="2074714"/>
                  <a:pt x="1007175" y="2087265"/>
                  <a:pt x="993913" y="2090057"/>
                </a:cubicBezTo>
                <a:cubicBezTo>
                  <a:pt x="977138" y="2093589"/>
                  <a:pt x="959769" y="2093313"/>
                  <a:pt x="942798" y="2095737"/>
                </a:cubicBezTo>
                <a:cubicBezTo>
                  <a:pt x="746279" y="2123811"/>
                  <a:pt x="921841" y="2106978"/>
                  <a:pt x="664502" y="2124134"/>
                </a:cubicBezTo>
                <a:cubicBezTo>
                  <a:pt x="591455" y="2142396"/>
                  <a:pt x="634643" y="2134454"/>
                  <a:pt x="533874" y="2141173"/>
                </a:cubicBezTo>
                <a:cubicBezTo>
                  <a:pt x="528194" y="2148746"/>
                  <a:pt x="523528" y="2157198"/>
                  <a:pt x="516835" y="2163891"/>
                </a:cubicBezTo>
                <a:cubicBezTo>
                  <a:pt x="512008" y="2168718"/>
                  <a:pt x="500388" y="2168450"/>
                  <a:pt x="499797" y="2175250"/>
                </a:cubicBezTo>
                <a:cubicBezTo>
                  <a:pt x="496349" y="2214902"/>
                  <a:pt x="494542" y="2256249"/>
                  <a:pt x="505476" y="2294519"/>
                </a:cubicBezTo>
                <a:cubicBezTo>
                  <a:pt x="510625" y="2312540"/>
                  <a:pt x="530240" y="2323031"/>
                  <a:pt x="545233" y="2334276"/>
                </a:cubicBezTo>
                <a:cubicBezTo>
                  <a:pt x="552806" y="2339955"/>
                  <a:pt x="560248" y="2345812"/>
                  <a:pt x="567951" y="2351314"/>
                </a:cubicBezTo>
                <a:cubicBezTo>
                  <a:pt x="573505" y="2355281"/>
                  <a:pt x="579745" y="2358303"/>
                  <a:pt x="584989" y="2362673"/>
                </a:cubicBezTo>
                <a:cubicBezTo>
                  <a:pt x="628719" y="2399115"/>
                  <a:pt x="576765" y="2362869"/>
                  <a:pt x="619066" y="2391071"/>
                </a:cubicBezTo>
                <a:cubicBezTo>
                  <a:pt x="622852" y="2396750"/>
                  <a:pt x="625983" y="2402927"/>
                  <a:pt x="630425" y="2408109"/>
                </a:cubicBezTo>
                <a:cubicBezTo>
                  <a:pt x="637395" y="2416240"/>
                  <a:pt x="651043" y="2420326"/>
                  <a:pt x="653143" y="2430827"/>
                </a:cubicBezTo>
                <a:cubicBezTo>
                  <a:pt x="656189" y="2446058"/>
                  <a:pt x="650526" y="2501871"/>
                  <a:pt x="636105" y="2521700"/>
                </a:cubicBezTo>
                <a:cubicBezTo>
                  <a:pt x="626657" y="2534692"/>
                  <a:pt x="617268" y="2550698"/>
                  <a:pt x="602028" y="2555777"/>
                </a:cubicBezTo>
                <a:lnTo>
                  <a:pt x="584989" y="2561456"/>
                </a:lnTo>
                <a:cubicBezTo>
                  <a:pt x="579310" y="2565242"/>
                  <a:pt x="573505" y="2568848"/>
                  <a:pt x="567951" y="2572815"/>
                </a:cubicBezTo>
                <a:cubicBezTo>
                  <a:pt x="560248" y="2578317"/>
                  <a:pt x="553700" y="2585621"/>
                  <a:pt x="545233" y="2589854"/>
                </a:cubicBezTo>
                <a:cubicBezTo>
                  <a:pt x="518865" y="2603038"/>
                  <a:pt x="502760" y="2606151"/>
                  <a:pt x="477079" y="2612572"/>
                </a:cubicBezTo>
                <a:cubicBezTo>
                  <a:pt x="437604" y="2638888"/>
                  <a:pt x="487217" y="2607504"/>
                  <a:pt x="431643" y="2635290"/>
                </a:cubicBezTo>
                <a:cubicBezTo>
                  <a:pt x="369782" y="2666220"/>
                  <a:pt x="438877" y="2640451"/>
                  <a:pt x="369168" y="2663687"/>
                </a:cubicBezTo>
                <a:cubicBezTo>
                  <a:pt x="359702" y="2673153"/>
                  <a:pt x="350845" y="2683270"/>
                  <a:pt x="340771" y="2692085"/>
                </a:cubicBezTo>
                <a:cubicBezTo>
                  <a:pt x="335634" y="2696580"/>
                  <a:pt x="329252" y="2699429"/>
                  <a:pt x="323732" y="2703444"/>
                </a:cubicBezTo>
                <a:cubicBezTo>
                  <a:pt x="308421" y="2714579"/>
                  <a:pt x="294048" y="2727020"/>
                  <a:pt x="278296" y="2737521"/>
                </a:cubicBezTo>
                <a:cubicBezTo>
                  <a:pt x="229851" y="2769818"/>
                  <a:pt x="281991" y="2722467"/>
                  <a:pt x="232860" y="2771598"/>
                </a:cubicBezTo>
                <a:cubicBezTo>
                  <a:pt x="230967" y="2777277"/>
                  <a:pt x="226196" y="2782731"/>
                  <a:pt x="227180" y="2788636"/>
                </a:cubicBezTo>
                <a:cubicBezTo>
                  <a:pt x="230232" y="2806948"/>
                  <a:pt x="248563" y="2809780"/>
                  <a:pt x="261258" y="2817034"/>
                </a:cubicBezTo>
                <a:cubicBezTo>
                  <a:pt x="267184" y="2820421"/>
                  <a:pt x="272617" y="2824607"/>
                  <a:pt x="278296" y="2828393"/>
                </a:cubicBezTo>
                <a:cubicBezTo>
                  <a:pt x="270924" y="2850510"/>
                  <a:pt x="270367" y="2854860"/>
                  <a:pt x="255578" y="2879508"/>
                </a:cubicBezTo>
                <a:cubicBezTo>
                  <a:pt x="250708" y="2887625"/>
                  <a:pt x="245233" y="2895533"/>
                  <a:pt x="238540" y="2902226"/>
                </a:cubicBezTo>
                <a:cubicBezTo>
                  <a:pt x="231846" y="2908920"/>
                  <a:pt x="223394" y="2913585"/>
                  <a:pt x="215821" y="2919265"/>
                </a:cubicBezTo>
                <a:cubicBezTo>
                  <a:pt x="212035" y="2926838"/>
                  <a:pt x="210449" y="2935996"/>
                  <a:pt x="204462" y="2941983"/>
                </a:cubicBezTo>
                <a:cubicBezTo>
                  <a:pt x="200229" y="2946216"/>
                  <a:pt x="193208" y="2946119"/>
                  <a:pt x="187424" y="2947662"/>
                </a:cubicBezTo>
                <a:cubicBezTo>
                  <a:pt x="105603" y="2969481"/>
                  <a:pt x="142187" y="2953243"/>
                  <a:pt x="96552" y="2976060"/>
                </a:cubicBezTo>
                <a:cubicBezTo>
                  <a:pt x="98651" y="3003352"/>
                  <a:pt x="91280" y="3080319"/>
                  <a:pt x="136308" y="3095329"/>
                </a:cubicBezTo>
                <a:lnTo>
                  <a:pt x="153347" y="3101009"/>
                </a:lnTo>
                <a:cubicBezTo>
                  <a:pt x="155240" y="3106688"/>
                  <a:pt x="154793" y="3113814"/>
                  <a:pt x="159026" y="3118047"/>
                </a:cubicBezTo>
                <a:cubicBezTo>
                  <a:pt x="164443" y="3123464"/>
                  <a:pt x="189732" y="3132823"/>
                  <a:pt x="198783" y="3135086"/>
                </a:cubicBezTo>
                <a:cubicBezTo>
                  <a:pt x="222768" y="3141082"/>
                  <a:pt x="241947" y="3142600"/>
                  <a:pt x="266937" y="3146445"/>
                </a:cubicBezTo>
                <a:cubicBezTo>
                  <a:pt x="278319" y="3148196"/>
                  <a:pt x="289655" y="3150231"/>
                  <a:pt x="301014" y="3152124"/>
                </a:cubicBezTo>
                <a:cubicBezTo>
                  <a:pt x="308587" y="3157804"/>
                  <a:pt x="314943" y="3165647"/>
                  <a:pt x="323732" y="3169163"/>
                </a:cubicBezTo>
                <a:cubicBezTo>
                  <a:pt x="334424" y="3173440"/>
                  <a:pt x="346568" y="3172344"/>
                  <a:pt x="357809" y="3174842"/>
                </a:cubicBezTo>
                <a:cubicBezTo>
                  <a:pt x="363653" y="3176141"/>
                  <a:pt x="368943" y="3179538"/>
                  <a:pt x="374848" y="3180522"/>
                </a:cubicBezTo>
                <a:cubicBezTo>
                  <a:pt x="391758" y="3183340"/>
                  <a:pt x="408925" y="3184308"/>
                  <a:pt x="425963" y="3186201"/>
                </a:cubicBezTo>
                <a:cubicBezTo>
                  <a:pt x="431643" y="3188094"/>
                  <a:pt x="438327" y="3188141"/>
                  <a:pt x="443002" y="3191881"/>
                </a:cubicBezTo>
                <a:cubicBezTo>
                  <a:pt x="479703" y="3221241"/>
                  <a:pt x="428572" y="3200322"/>
                  <a:pt x="471399" y="3214599"/>
                </a:cubicBezTo>
                <a:cubicBezTo>
                  <a:pt x="526730" y="3269927"/>
                  <a:pt x="441528" y="3189203"/>
                  <a:pt x="516835" y="3242996"/>
                </a:cubicBezTo>
                <a:cubicBezTo>
                  <a:pt x="522390" y="3246964"/>
                  <a:pt x="523367" y="3255208"/>
                  <a:pt x="528194" y="3260035"/>
                </a:cubicBezTo>
                <a:cubicBezTo>
                  <a:pt x="533021" y="3264862"/>
                  <a:pt x="539553" y="3267608"/>
                  <a:pt x="545233" y="3271394"/>
                </a:cubicBezTo>
                <a:cubicBezTo>
                  <a:pt x="570931" y="3335638"/>
                  <a:pt x="538499" y="3265371"/>
                  <a:pt x="579310" y="3322509"/>
                </a:cubicBezTo>
                <a:cubicBezTo>
                  <a:pt x="582790" y="3327381"/>
                  <a:pt x="580756" y="3335315"/>
                  <a:pt x="584989" y="3339548"/>
                </a:cubicBezTo>
                <a:cubicBezTo>
                  <a:pt x="590976" y="3345535"/>
                  <a:pt x="600818" y="3345986"/>
                  <a:pt x="607707" y="3350907"/>
                </a:cubicBezTo>
                <a:cubicBezTo>
                  <a:pt x="614243" y="3355576"/>
                  <a:pt x="617772" y="3363961"/>
                  <a:pt x="624746" y="3367946"/>
                </a:cubicBezTo>
                <a:cubicBezTo>
                  <a:pt x="631523" y="3371819"/>
                  <a:pt x="639697" y="3372848"/>
                  <a:pt x="647464" y="3373625"/>
                </a:cubicBezTo>
                <a:cubicBezTo>
                  <a:pt x="677663" y="3376645"/>
                  <a:pt x="708045" y="3377412"/>
                  <a:pt x="738336" y="3379305"/>
                </a:cubicBezTo>
                <a:cubicBezTo>
                  <a:pt x="912548" y="3437376"/>
                  <a:pt x="760443" y="3390971"/>
                  <a:pt x="1215414" y="3379305"/>
                </a:cubicBezTo>
                <a:cubicBezTo>
                  <a:pt x="1286046" y="3332218"/>
                  <a:pt x="1164960" y="3415671"/>
                  <a:pt x="1249491" y="3345227"/>
                </a:cubicBezTo>
                <a:cubicBezTo>
                  <a:pt x="1254090" y="3341394"/>
                  <a:pt x="1261080" y="3342025"/>
                  <a:pt x="1266530" y="3339548"/>
                </a:cubicBezTo>
                <a:cubicBezTo>
                  <a:pt x="1281945" y="3332541"/>
                  <a:pt x="1295539" y="3320937"/>
                  <a:pt x="1311966" y="3316830"/>
                </a:cubicBezTo>
                <a:cubicBezTo>
                  <a:pt x="1406336" y="3293235"/>
                  <a:pt x="1326881" y="3311350"/>
                  <a:pt x="1556184" y="3305471"/>
                </a:cubicBezTo>
                <a:cubicBezTo>
                  <a:pt x="1567543" y="3303578"/>
                  <a:pt x="1579020" y="3302289"/>
                  <a:pt x="1590261" y="3299791"/>
                </a:cubicBezTo>
                <a:cubicBezTo>
                  <a:pt x="1596105" y="3298492"/>
                  <a:pt x="1601313" y="3294112"/>
                  <a:pt x="1607300" y="3294112"/>
                </a:cubicBezTo>
                <a:cubicBezTo>
                  <a:pt x="1643320" y="3294112"/>
                  <a:pt x="1679240" y="3297898"/>
                  <a:pt x="1715210" y="3299791"/>
                </a:cubicBezTo>
                <a:cubicBezTo>
                  <a:pt x="1722338" y="3303355"/>
                  <a:pt x="1757821" y="3324178"/>
                  <a:pt x="1772005" y="3322509"/>
                </a:cubicBezTo>
                <a:cubicBezTo>
                  <a:pt x="1822215" y="3316602"/>
                  <a:pt x="1835932" y="3309434"/>
                  <a:pt x="1874236" y="3294112"/>
                </a:cubicBezTo>
                <a:cubicBezTo>
                  <a:pt x="1885595" y="3284646"/>
                  <a:pt x="1896010" y="3273916"/>
                  <a:pt x="1908313" y="3265714"/>
                </a:cubicBezTo>
                <a:cubicBezTo>
                  <a:pt x="1913294" y="3262393"/>
                  <a:pt x="1919368" y="3260211"/>
                  <a:pt x="1925352" y="3260035"/>
                </a:cubicBezTo>
                <a:cubicBezTo>
                  <a:pt x="2048369" y="3256417"/>
                  <a:pt x="2171464" y="3256248"/>
                  <a:pt x="2294520" y="3254355"/>
                </a:cubicBezTo>
                <a:cubicBezTo>
                  <a:pt x="2303986" y="3246782"/>
                  <a:pt x="2312637" y="3238062"/>
                  <a:pt x="2322917" y="3231637"/>
                </a:cubicBezTo>
                <a:cubicBezTo>
                  <a:pt x="2327994" y="3228464"/>
                  <a:pt x="2335084" y="3229438"/>
                  <a:pt x="2339956" y="3225958"/>
                </a:cubicBezTo>
                <a:cubicBezTo>
                  <a:pt x="2348671" y="3219733"/>
                  <a:pt x="2355704" y="3211371"/>
                  <a:pt x="2362674" y="3203240"/>
                </a:cubicBezTo>
                <a:cubicBezTo>
                  <a:pt x="2367116" y="3198057"/>
                  <a:pt x="2368353" y="3189987"/>
                  <a:pt x="2374033" y="3186201"/>
                </a:cubicBezTo>
                <a:cubicBezTo>
                  <a:pt x="2380528" y="3181871"/>
                  <a:pt x="2389290" y="3182818"/>
                  <a:pt x="2396751" y="3180522"/>
                </a:cubicBezTo>
                <a:cubicBezTo>
                  <a:pt x="2413917" y="3175240"/>
                  <a:pt x="2430828" y="3169163"/>
                  <a:pt x="2447866" y="3163483"/>
                </a:cubicBezTo>
                <a:cubicBezTo>
                  <a:pt x="2455439" y="3157804"/>
                  <a:pt x="2462557" y="3151462"/>
                  <a:pt x="2470584" y="3146445"/>
                </a:cubicBezTo>
                <a:cubicBezTo>
                  <a:pt x="2516926" y="3117482"/>
                  <a:pt x="2472133" y="3151515"/>
                  <a:pt x="2510341" y="3123727"/>
                </a:cubicBezTo>
                <a:cubicBezTo>
                  <a:pt x="2567656" y="3082044"/>
                  <a:pt x="2536195" y="3097483"/>
                  <a:pt x="2584174" y="3078291"/>
                </a:cubicBezTo>
                <a:cubicBezTo>
                  <a:pt x="2589854" y="3057466"/>
                  <a:pt x="2599675" y="3037347"/>
                  <a:pt x="2601213" y="3015816"/>
                </a:cubicBezTo>
                <a:cubicBezTo>
                  <a:pt x="2604588" y="2968565"/>
                  <a:pt x="2601833" y="2916616"/>
                  <a:pt x="2578495" y="2873829"/>
                </a:cubicBezTo>
                <a:cubicBezTo>
                  <a:pt x="2574649" y="2866778"/>
                  <a:pt x="2567136" y="2862470"/>
                  <a:pt x="2561456" y="2856790"/>
                </a:cubicBezTo>
                <a:cubicBezTo>
                  <a:pt x="2549492" y="2785001"/>
                  <a:pt x="2568127" y="2856103"/>
                  <a:pt x="2533059" y="2799995"/>
                </a:cubicBezTo>
                <a:cubicBezTo>
                  <a:pt x="2499297" y="2745977"/>
                  <a:pt x="2563725" y="2812487"/>
                  <a:pt x="2516020" y="2748880"/>
                </a:cubicBezTo>
                <a:cubicBezTo>
                  <a:pt x="2502652" y="2731056"/>
                  <a:pt x="2489626" y="2730922"/>
                  <a:pt x="2470584" y="2726162"/>
                </a:cubicBezTo>
                <a:cubicBezTo>
                  <a:pt x="2463011" y="2720482"/>
                  <a:pt x="2456085" y="2713819"/>
                  <a:pt x="2447866" y="2709123"/>
                </a:cubicBezTo>
                <a:cubicBezTo>
                  <a:pt x="2442668" y="2706153"/>
                  <a:pt x="2435427" y="2707276"/>
                  <a:pt x="2430828" y="2703444"/>
                </a:cubicBezTo>
                <a:cubicBezTo>
                  <a:pt x="2423556" y="2697384"/>
                  <a:pt x="2419469" y="2688299"/>
                  <a:pt x="2413789" y="2680726"/>
                </a:cubicBezTo>
                <a:cubicBezTo>
                  <a:pt x="2372493" y="2570601"/>
                  <a:pt x="2412860" y="2691520"/>
                  <a:pt x="2385392" y="2464905"/>
                </a:cubicBezTo>
                <a:cubicBezTo>
                  <a:pt x="2384571" y="2458129"/>
                  <a:pt x="2379821" y="2451484"/>
                  <a:pt x="2374033" y="2447866"/>
                </a:cubicBezTo>
                <a:cubicBezTo>
                  <a:pt x="2363880" y="2441520"/>
                  <a:pt x="2339956" y="2436507"/>
                  <a:pt x="2339956" y="2436507"/>
                </a:cubicBezTo>
                <a:cubicBezTo>
                  <a:pt x="2320319" y="2438962"/>
                  <a:pt x="2281490" y="2443189"/>
                  <a:pt x="2260443" y="2447866"/>
                </a:cubicBezTo>
                <a:cubicBezTo>
                  <a:pt x="2254599" y="2449165"/>
                  <a:pt x="2249084" y="2451653"/>
                  <a:pt x="2243404" y="2453546"/>
                </a:cubicBezTo>
                <a:cubicBezTo>
                  <a:pt x="2239618" y="2459225"/>
                  <a:pt x="2236872" y="2465757"/>
                  <a:pt x="2232045" y="2470584"/>
                </a:cubicBezTo>
                <a:cubicBezTo>
                  <a:pt x="2200346" y="2502283"/>
                  <a:pt x="2161730" y="2472542"/>
                  <a:pt x="2118455" y="2464905"/>
                </a:cubicBezTo>
                <a:cubicBezTo>
                  <a:pt x="2105894" y="2452343"/>
                  <a:pt x="2097966" y="2446642"/>
                  <a:pt x="2090058" y="2430827"/>
                </a:cubicBezTo>
                <a:cubicBezTo>
                  <a:pt x="2087381" y="2425472"/>
                  <a:pt x="2086271" y="2419468"/>
                  <a:pt x="2084378" y="2413789"/>
                </a:cubicBezTo>
                <a:cubicBezTo>
                  <a:pt x="2090394" y="2389727"/>
                  <a:pt x="2089226" y="2380990"/>
                  <a:pt x="2112776" y="2362673"/>
                </a:cubicBezTo>
                <a:cubicBezTo>
                  <a:pt x="2120823" y="2356414"/>
                  <a:pt x="2131707" y="2355100"/>
                  <a:pt x="2141173" y="2351314"/>
                </a:cubicBezTo>
                <a:cubicBezTo>
                  <a:pt x="2146853" y="2345635"/>
                  <a:pt x="2151325" y="2338408"/>
                  <a:pt x="2158212" y="2334276"/>
                </a:cubicBezTo>
                <a:cubicBezTo>
                  <a:pt x="2179992" y="2321208"/>
                  <a:pt x="2226366" y="2300199"/>
                  <a:pt x="2226366" y="2300199"/>
                </a:cubicBezTo>
                <a:cubicBezTo>
                  <a:pt x="2232045" y="2294519"/>
                  <a:pt x="2237234" y="2288302"/>
                  <a:pt x="2243404" y="2283160"/>
                </a:cubicBezTo>
                <a:cubicBezTo>
                  <a:pt x="2260987" y="2268507"/>
                  <a:pt x="2262839" y="2275261"/>
                  <a:pt x="2277481" y="2254763"/>
                </a:cubicBezTo>
                <a:cubicBezTo>
                  <a:pt x="2289600" y="2237796"/>
                  <a:pt x="2301589" y="2193799"/>
                  <a:pt x="2305879" y="2180929"/>
                </a:cubicBezTo>
                <a:cubicBezTo>
                  <a:pt x="2302093" y="2154425"/>
                  <a:pt x="2300652" y="2127478"/>
                  <a:pt x="2294520" y="2101416"/>
                </a:cubicBezTo>
                <a:cubicBezTo>
                  <a:pt x="2292957" y="2094772"/>
                  <a:pt x="2287988" y="2089204"/>
                  <a:pt x="2283161" y="2084378"/>
                </a:cubicBezTo>
                <a:cubicBezTo>
                  <a:pt x="2228319" y="2029537"/>
                  <a:pt x="2200857" y="2057810"/>
                  <a:pt x="2095737" y="2050301"/>
                </a:cubicBezTo>
                <a:cubicBezTo>
                  <a:pt x="2091281" y="2028016"/>
                  <a:pt x="2084319" y="2010662"/>
                  <a:pt x="2095737" y="1987826"/>
                </a:cubicBezTo>
                <a:cubicBezTo>
                  <a:pt x="2098790" y="1981721"/>
                  <a:pt x="2107096" y="1980253"/>
                  <a:pt x="2112776" y="1976467"/>
                </a:cubicBezTo>
                <a:cubicBezTo>
                  <a:pt x="2136756" y="1940498"/>
                  <a:pt x="2109621" y="1976467"/>
                  <a:pt x="2141173" y="1948070"/>
                </a:cubicBezTo>
                <a:cubicBezTo>
                  <a:pt x="2155103" y="1935532"/>
                  <a:pt x="2170534" y="1923907"/>
                  <a:pt x="2180930" y="1908313"/>
                </a:cubicBezTo>
                <a:cubicBezTo>
                  <a:pt x="2196075" y="1885596"/>
                  <a:pt x="2186610" y="1895061"/>
                  <a:pt x="2209327" y="1879916"/>
                </a:cubicBezTo>
                <a:cubicBezTo>
                  <a:pt x="2215522" y="1842747"/>
                  <a:pt x="2221357" y="1825468"/>
                  <a:pt x="2209327" y="1783364"/>
                </a:cubicBezTo>
                <a:cubicBezTo>
                  <a:pt x="2207120" y="1775641"/>
                  <a:pt x="2197968" y="1772005"/>
                  <a:pt x="2192289" y="1766326"/>
                </a:cubicBezTo>
                <a:cubicBezTo>
                  <a:pt x="2190396" y="1754967"/>
                  <a:pt x="2186609" y="1743765"/>
                  <a:pt x="2186609" y="1732249"/>
                </a:cubicBezTo>
                <a:cubicBezTo>
                  <a:pt x="2186609" y="1676448"/>
                  <a:pt x="2203393" y="1666044"/>
                  <a:pt x="2186609" y="1607300"/>
                </a:cubicBezTo>
                <a:cubicBezTo>
                  <a:pt x="2184734" y="1600737"/>
                  <a:pt x="2175250" y="1599727"/>
                  <a:pt x="2169571" y="1595941"/>
                </a:cubicBezTo>
                <a:cubicBezTo>
                  <a:pt x="2165785" y="1590261"/>
                  <a:pt x="2161265" y="1585007"/>
                  <a:pt x="2158212" y="1578902"/>
                </a:cubicBezTo>
                <a:cubicBezTo>
                  <a:pt x="2155535" y="1573547"/>
                  <a:pt x="2156272" y="1566539"/>
                  <a:pt x="2152532" y="1561864"/>
                </a:cubicBezTo>
                <a:cubicBezTo>
                  <a:pt x="2140824" y="1547229"/>
                  <a:pt x="2123172" y="1537701"/>
                  <a:pt x="2112776" y="1522107"/>
                </a:cubicBezTo>
                <a:lnTo>
                  <a:pt x="2101417" y="1505068"/>
                </a:lnTo>
                <a:cubicBezTo>
                  <a:pt x="2104423" y="1447959"/>
                  <a:pt x="2089561" y="1409097"/>
                  <a:pt x="2124135" y="1368760"/>
                </a:cubicBezTo>
                <a:cubicBezTo>
                  <a:pt x="2128577" y="1363577"/>
                  <a:pt x="2135494" y="1361187"/>
                  <a:pt x="2141173" y="1357401"/>
                </a:cubicBezTo>
                <a:cubicBezTo>
                  <a:pt x="2154332" y="1317929"/>
                  <a:pt x="2138366" y="1365122"/>
                  <a:pt x="2163891" y="1294927"/>
                </a:cubicBezTo>
                <a:cubicBezTo>
                  <a:pt x="2165937" y="1289301"/>
                  <a:pt x="2167678" y="1283568"/>
                  <a:pt x="2169571" y="1277888"/>
                </a:cubicBezTo>
                <a:cubicBezTo>
                  <a:pt x="2167678" y="1249491"/>
                  <a:pt x="2168570" y="1220769"/>
                  <a:pt x="2163891" y="1192696"/>
                </a:cubicBezTo>
                <a:cubicBezTo>
                  <a:pt x="2162769" y="1185963"/>
                  <a:pt x="2152857" y="1182475"/>
                  <a:pt x="2152532" y="1175657"/>
                </a:cubicBezTo>
                <a:cubicBezTo>
                  <a:pt x="2148090" y="1082362"/>
                  <a:pt x="2141380" y="1098673"/>
                  <a:pt x="2169571" y="1056388"/>
                </a:cubicBezTo>
                <a:cubicBezTo>
                  <a:pt x="2171464" y="1050708"/>
                  <a:pt x="2171929" y="1044330"/>
                  <a:pt x="2175250" y="1039349"/>
                </a:cubicBezTo>
                <a:cubicBezTo>
                  <a:pt x="2185435" y="1024072"/>
                  <a:pt x="2233572" y="991428"/>
                  <a:pt x="2237725" y="988234"/>
                </a:cubicBezTo>
                <a:cubicBezTo>
                  <a:pt x="2253511" y="976091"/>
                  <a:pt x="2266139" y="963884"/>
                  <a:pt x="2283161" y="954157"/>
                </a:cubicBezTo>
                <a:cubicBezTo>
                  <a:pt x="2290512" y="949956"/>
                  <a:pt x="2298478" y="946910"/>
                  <a:pt x="2305879" y="942798"/>
                </a:cubicBezTo>
                <a:cubicBezTo>
                  <a:pt x="2315529" y="937437"/>
                  <a:pt x="2324810" y="931439"/>
                  <a:pt x="2334276" y="925759"/>
                </a:cubicBezTo>
                <a:cubicBezTo>
                  <a:pt x="2336169" y="916293"/>
                  <a:pt x="2338369" y="906884"/>
                  <a:pt x="2339956" y="897362"/>
                </a:cubicBezTo>
                <a:cubicBezTo>
                  <a:pt x="2342157" y="884157"/>
                  <a:pt x="2340096" y="869792"/>
                  <a:pt x="2345635" y="857605"/>
                </a:cubicBezTo>
                <a:cubicBezTo>
                  <a:pt x="2350066" y="847856"/>
                  <a:pt x="2361301" y="842947"/>
                  <a:pt x="2368353" y="834887"/>
                </a:cubicBezTo>
                <a:cubicBezTo>
                  <a:pt x="2383005" y="818143"/>
                  <a:pt x="2388669" y="802411"/>
                  <a:pt x="2408110" y="789451"/>
                </a:cubicBezTo>
                <a:cubicBezTo>
                  <a:pt x="2422199" y="780058"/>
                  <a:pt x="2439457" y="776126"/>
                  <a:pt x="2453546" y="766733"/>
                </a:cubicBezTo>
                <a:cubicBezTo>
                  <a:pt x="2495050" y="739063"/>
                  <a:pt x="2442870" y="772833"/>
                  <a:pt x="2493302" y="744015"/>
                </a:cubicBezTo>
                <a:cubicBezTo>
                  <a:pt x="2524129" y="726400"/>
                  <a:pt x="2496142" y="737389"/>
                  <a:pt x="2527379" y="726977"/>
                </a:cubicBezTo>
                <a:cubicBezTo>
                  <a:pt x="2533059" y="719404"/>
                  <a:pt x="2538258" y="711446"/>
                  <a:pt x="2544418" y="704259"/>
                </a:cubicBezTo>
                <a:cubicBezTo>
                  <a:pt x="2549645" y="698161"/>
                  <a:pt x="2557471" y="694194"/>
                  <a:pt x="2561456" y="687220"/>
                </a:cubicBezTo>
                <a:cubicBezTo>
                  <a:pt x="2565329" y="680443"/>
                  <a:pt x="2564061" y="671677"/>
                  <a:pt x="2567136" y="664502"/>
                </a:cubicBezTo>
                <a:cubicBezTo>
                  <a:pt x="2569825" y="658228"/>
                  <a:pt x="2574709" y="653143"/>
                  <a:pt x="2578495" y="647464"/>
                </a:cubicBezTo>
                <a:cubicBezTo>
                  <a:pt x="2584174" y="598241"/>
                  <a:pt x="2589387" y="548963"/>
                  <a:pt x="2595533" y="499796"/>
                </a:cubicBezTo>
                <a:cubicBezTo>
                  <a:pt x="2599531" y="467814"/>
                  <a:pt x="2598958" y="472485"/>
                  <a:pt x="2606892" y="448681"/>
                </a:cubicBezTo>
                <a:cubicBezTo>
                  <a:pt x="2604999" y="425963"/>
                  <a:pt x="2607476" y="402447"/>
                  <a:pt x="2601213" y="380527"/>
                </a:cubicBezTo>
                <a:cubicBezTo>
                  <a:pt x="2599338" y="373964"/>
                  <a:pt x="2589418" y="373538"/>
                  <a:pt x="2584174" y="369168"/>
                </a:cubicBezTo>
                <a:cubicBezTo>
                  <a:pt x="2555170" y="344998"/>
                  <a:pt x="2581193" y="355643"/>
                  <a:pt x="2544418" y="346450"/>
                </a:cubicBezTo>
                <a:cubicBezTo>
                  <a:pt x="2538012" y="327233"/>
                  <a:pt x="2529209" y="302279"/>
                  <a:pt x="2527379" y="283975"/>
                </a:cubicBezTo>
                <a:cubicBezTo>
                  <a:pt x="2521339" y="223577"/>
                  <a:pt x="2519806" y="162812"/>
                  <a:pt x="2516020" y="102231"/>
                </a:cubicBezTo>
                <a:cubicBezTo>
                  <a:pt x="2474370" y="104124"/>
                  <a:pt x="2432631" y="104586"/>
                  <a:pt x="2391071" y="107911"/>
                </a:cubicBezTo>
                <a:cubicBezTo>
                  <a:pt x="2371798" y="109453"/>
                  <a:pt x="2368156" y="121273"/>
                  <a:pt x="2351315" y="130629"/>
                </a:cubicBezTo>
                <a:cubicBezTo>
                  <a:pt x="2342403" y="135580"/>
                  <a:pt x="2332383" y="138202"/>
                  <a:pt x="2322917" y="141988"/>
                </a:cubicBezTo>
                <a:cubicBezTo>
                  <a:pt x="2257342" y="207563"/>
                  <a:pt x="2354324" y="106989"/>
                  <a:pt x="2294520" y="181744"/>
                </a:cubicBezTo>
                <a:cubicBezTo>
                  <a:pt x="2284485" y="194288"/>
                  <a:pt x="2260443" y="215821"/>
                  <a:pt x="2260443" y="215821"/>
                </a:cubicBezTo>
                <a:cubicBezTo>
                  <a:pt x="2258550" y="229073"/>
                  <a:pt x="2256964" y="242373"/>
                  <a:pt x="2254763" y="255578"/>
                </a:cubicBezTo>
                <a:cubicBezTo>
                  <a:pt x="2249843" y="285100"/>
                  <a:pt x="2246316" y="306111"/>
                  <a:pt x="2220686" y="329411"/>
                </a:cubicBezTo>
                <a:cubicBezTo>
                  <a:pt x="2211826" y="337465"/>
                  <a:pt x="2186609" y="340770"/>
                  <a:pt x="2186609" y="340770"/>
                </a:cubicBezTo>
                <a:cubicBezTo>
                  <a:pt x="2180930" y="344556"/>
                  <a:pt x="2176397" y="352129"/>
                  <a:pt x="2169571" y="352129"/>
                </a:cubicBezTo>
                <a:cubicBezTo>
                  <a:pt x="2142798" y="352129"/>
                  <a:pt x="2114005" y="352743"/>
                  <a:pt x="2090058" y="340770"/>
                </a:cubicBezTo>
                <a:cubicBezTo>
                  <a:pt x="2073125" y="332303"/>
                  <a:pt x="2067969" y="309986"/>
                  <a:pt x="2055980" y="295334"/>
                </a:cubicBezTo>
                <a:cubicBezTo>
                  <a:pt x="2050894" y="289118"/>
                  <a:pt x="2044621" y="283975"/>
                  <a:pt x="2038942" y="278296"/>
                </a:cubicBezTo>
                <a:cubicBezTo>
                  <a:pt x="2037049" y="225287"/>
                  <a:pt x="2078132" y="147558"/>
                  <a:pt x="2033262" y="119270"/>
                </a:cubicBezTo>
                <a:cubicBezTo>
                  <a:pt x="1961178" y="73826"/>
                  <a:pt x="1862591" y="120816"/>
                  <a:pt x="1777685" y="113590"/>
                </a:cubicBezTo>
                <a:cubicBezTo>
                  <a:pt x="1770884" y="113011"/>
                  <a:pt x="1771463" y="101047"/>
                  <a:pt x="1766326" y="96552"/>
                </a:cubicBezTo>
                <a:cubicBezTo>
                  <a:pt x="1756052" y="87562"/>
                  <a:pt x="1732249" y="73834"/>
                  <a:pt x="1732249" y="73834"/>
                </a:cubicBezTo>
                <a:cubicBezTo>
                  <a:pt x="1720895" y="39775"/>
                  <a:pt x="1735727" y="71947"/>
                  <a:pt x="1698172" y="39757"/>
                </a:cubicBezTo>
                <a:cubicBezTo>
                  <a:pt x="1692989" y="35315"/>
                  <a:pt x="1692057" y="27088"/>
                  <a:pt x="1686813" y="22718"/>
                </a:cubicBezTo>
                <a:cubicBezTo>
                  <a:pt x="1671093" y="9618"/>
                  <a:pt x="1633658" y="3750"/>
                  <a:pt x="1618659" y="0"/>
                </a:cubicBezTo>
                <a:cubicBezTo>
                  <a:pt x="1567543" y="3786"/>
                  <a:pt x="1516118" y="4585"/>
                  <a:pt x="1465312" y="11359"/>
                </a:cubicBezTo>
                <a:cubicBezTo>
                  <a:pt x="1455518" y="12665"/>
                  <a:pt x="1436712" y="34965"/>
                  <a:pt x="1431235" y="39757"/>
                </a:cubicBezTo>
                <a:cubicBezTo>
                  <a:pt x="1407021" y="60945"/>
                  <a:pt x="1387361" y="77533"/>
                  <a:pt x="1351722" y="79513"/>
                </a:cubicBezTo>
                <a:cubicBezTo>
                  <a:pt x="1205974" y="87611"/>
                  <a:pt x="1283588" y="83711"/>
                  <a:pt x="1118862" y="90872"/>
                </a:cubicBezTo>
                <a:cubicBezTo>
                  <a:pt x="1112165" y="94221"/>
                  <a:pt x="1085350" y="106454"/>
                  <a:pt x="1079106" y="113590"/>
                </a:cubicBezTo>
                <a:cubicBezTo>
                  <a:pt x="1058075" y="137626"/>
                  <a:pt x="1058509" y="141304"/>
                  <a:pt x="1050708" y="164706"/>
                </a:cubicBezTo>
                <a:cubicBezTo>
                  <a:pt x="1020417" y="162813"/>
                  <a:pt x="989907" y="163127"/>
                  <a:pt x="959836" y="159026"/>
                </a:cubicBezTo>
                <a:cubicBezTo>
                  <a:pt x="947972" y="157408"/>
                  <a:pt x="937716" y="148296"/>
                  <a:pt x="925759" y="147667"/>
                </a:cubicBezTo>
                <a:lnTo>
                  <a:pt x="817849" y="141988"/>
                </a:lnTo>
                <a:cubicBezTo>
                  <a:pt x="812169" y="138202"/>
                  <a:pt x="806198" y="134820"/>
                  <a:pt x="800810" y="130629"/>
                </a:cubicBezTo>
                <a:cubicBezTo>
                  <a:pt x="789138" y="121551"/>
                  <a:pt x="779036" y="110433"/>
                  <a:pt x="766733" y="102231"/>
                </a:cubicBezTo>
                <a:cubicBezTo>
                  <a:pt x="761752" y="98910"/>
                  <a:pt x="755673" y="96875"/>
                  <a:pt x="749695" y="96552"/>
                </a:cubicBezTo>
                <a:cubicBezTo>
                  <a:pt x="685393" y="93076"/>
                  <a:pt x="620960" y="92765"/>
                  <a:pt x="556592" y="90872"/>
                </a:cubicBezTo>
                <a:cubicBezTo>
                  <a:pt x="549019" y="88979"/>
                  <a:pt x="540226" y="89730"/>
                  <a:pt x="533874" y="85193"/>
                </a:cubicBezTo>
                <a:cubicBezTo>
                  <a:pt x="526171" y="79691"/>
                  <a:pt x="523528" y="69168"/>
                  <a:pt x="516835" y="62475"/>
                </a:cubicBezTo>
                <a:cubicBezTo>
                  <a:pt x="510142" y="55782"/>
                  <a:pt x="501690" y="51116"/>
                  <a:pt x="494117" y="45436"/>
                </a:cubicBezTo>
                <a:cubicBezTo>
                  <a:pt x="480658" y="65625"/>
                  <a:pt x="470452" y="77620"/>
                  <a:pt x="460040" y="90872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直接箭头连接符 245">
            <a:extLst>
              <a:ext uri="{FF2B5EF4-FFF2-40B4-BE49-F238E27FC236}">
                <a16:creationId xmlns:a16="http://schemas.microsoft.com/office/drawing/2014/main" id="{97FBE8AB-6E17-4648-A77F-3B3EE0C2E35B}"/>
              </a:ext>
            </a:extLst>
          </p:cNvPr>
          <p:cNvCxnSpPr>
            <a:cxnSpLocks/>
            <a:stCxn id="13" idx="237"/>
          </p:cNvCxnSpPr>
          <p:nvPr/>
        </p:nvCxnSpPr>
        <p:spPr>
          <a:xfrm>
            <a:off x="2860845" y="3373001"/>
            <a:ext cx="1167680" cy="205002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箭头连接符 247">
            <a:extLst>
              <a:ext uri="{FF2B5EF4-FFF2-40B4-BE49-F238E27FC236}">
                <a16:creationId xmlns:a16="http://schemas.microsoft.com/office/drawing/2014/main" id="{38B51AF8-CF18-0543-9B36-0A26F0FCF735}"/>
              </a:ext>
            </a:extLst>
          </p:cNvPr>
          <p:cNvCxnSpPr>
            <a:cxnSpLocks/>
            <a:stCxn id="13" idx="14"/>
          </p:cNvCxnSpPr>
          <p:nvPr/>
        </p:nvCxnSpPr>
        <p:spPr>
          <a:xfrm>
            <a:off x="556972" y="3684051"/>
            <a:ext cx="3439921" cy="1862064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箭头连接符 261">
            <a:extLst>
              <a:ext uri="{FF2B5EF4-FFF2-40B4-BE49-F238E27FC236}">
                <a16:creationId xmlns:a16="http://schemas.microsoft.com/office/drawing/2014/main" id="{337425BC-1104-2E41-86F6-26562F3F3387}"/>
              </a:ext>
            </a:extLst>
          </p:cNvPr>
          <p:cNvCxnSpPr>
            <a:cxnSpLocks/>
            <a:stCxn id="13" idx="171"/>
          </p:cNvCxnSpPr>
          <p:nvPr/>
        </p:nvCxnSpPr>
        <p:spPr>
          <a:xfrm flipV="1">
            <a:off x="2818669" y="5780465"/>
            <a:ext cx="1178224" cy="2821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箭头连接符 263">
            <a:extLst>
              <a:ext uri="{FF2B5EF4-FFF2-40B4-BE49-F238E27FC236}">
                <a16:creationId xmlns:a16="http://schemas.microsoft.com/office/drawing/2014/main" id="{AABF4B91-E17F-8E46-8389-7BEB77380976}"/>
              </a:ext>
            </a:extLst>
          </p:cNvPr>
          <p:cNvCxnSpPr>
            <a:cxnSpLocks/>
            <a:stCxn id="13" idx="142"/>
          </p:cNvCxnSpPr>
          <p:nvPr/>
        </p:nvCxnSpPr>
        <p:spPr>
          <a:xfrm flipV="1">
            <a:off x="1126351" y="5952061"/>
            <a:ext cx="2786592" cy="45762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文本框 269">
            <a:extLst>
              <a:ext uri="{FF2B5EF4-FFF2-40B4-BE49-F238E27FC236}">
                <a16:creationId xmlns:a16="http://schemas.microsoft.com/office/drawing/2014/main" id="{69AF1FA6-7D00-B745-BD4F-4813199B4CF9}"/>
              </a:ext>
            </a:extLst>
          </p:cNvPr>
          <p:cNvSpPr txBox="1"/>
          <p:nvPr/>
        </p:nvSpPr>
        <p:spPr>
          <a:xfrm>
            <a:off x="269176" y="6433094"/>
            <a:ext cx="401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Valid trigger distribution</a:t>
            </a:r>
          </a:p>
        </p:txBody>
      </p:sp>
      <p:sp>
        <p:nvSpPr>
          <p:cNvPr id="19" name="文本框 284">
            <a:extLst>
              <a:ext uri="{FF2B5EF4-FFF2-40B4-BE49-F238E27FC236}">
                <a16:creationId xmlns:a16="http://schemas.microsoft.com/office/drawing/2014/main" id="{E189A448-9B39-4247-923E-C754864DFC10}"/>
              </a:ext>
            </a:extLst>
          </p:cNvPr>
          <p:cNvSpPr txBox="1"/>
          <p:nvPr/>
        </p:nvSpPr>
        <p:spPr>
          <a:xfrm>
            <a:off x="3968664" y="3807412"/>
            <a:ext cx="2737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Original trigger</a:t>
            </a:r>
          </a:p>
        </p:txBody>
      </p:sp>
      <p:sp>
        <p:nvSpPr>
          <p:cNvPr id="20" name="文本框 300">
            <a:extLst>
              <a:ext uri="{FF2B5EF4-FFF2-40B4-BE49-F238E27FC236}">
                <a16:creationId xmlns:a16="http://schemas.microsoft.com/office/drawing/2014/main" id="{8235CDF8-C0DA-264A-87A2-653B77DECF67}"/>
              </a:ext>
            </a:extLst>
          </p:cNvPr>
          <p:cNvSpPr txBox="1"/>
          <p:nvPr/>
        </p:nvSpPr>
        <p:spPr>
          <a:xfrm>
            <a:off x="6131261" y="5445117"/>
            <a:ext cx="189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3" name="矩形 325">
            <a:extLst>
              <a:ext uri="{FF2B5EF4-FFF2-40B4-BE49-F238E27FC236}">
                <a16:creationId xmlns:a16="http://schemas.microsoft.com/office/drawing/2014/main" id="{B1C0C959-CE31-5F43-BB4F-AF36761FC2DA}"/>
              </a:ext>
            </a:extLst>
          </p:cNvPr>
          <p:cNvSpPr/>
          <p:nvPr/>
        </p:nvSpPr>
        <p:spPr>
          <a:xfrm>
            <a:off x="5990862" y="3984278"/>
            <a:ext cx="115050" cy="145502"/>
          </a:xfrm>
          <a:prstGeom prst="rect">
            <a:avLst/>
          </a:prstGeom>
          <a:solidFill>
            <a:srgbClr val="C00000"/>
          </a:solidFill>
          <a:scene3d>
            <a:camera prst="isometricOffAxis2Right">
              <a:rot lat="1080000" lon="171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立方体 327">
            <a:extLst>
              <a:ext uri="{FF2B5EF4-FFF2-40B4-BE49-F238E27FC236}">
                <a16:creationId xmlns:a16="http://schemas.microsoft.com/office/drawing/2014/main" id="{B4747530-2453-8043-A3D8-CA1E56BF19C0}"/>
              </a:ext>
            </a:extLst>
          </p:cNvPr>
          <p:cNvSpPr/>
          <p:nvPr/>
        </p:nvSpPr>
        <p:spPr>
          <a:xfrm>
            <a:off x="5957503" y="3214184"/>
            <a:ext cx="1896282" cy="1020242"/>
          </a:xfrm>
          <a:prstGeom prst="cube">
            <a:avLst/>
          </a:prstGeom>
          <a:solidFill>
            <a:srgbClr val="4472C4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Backdoored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328">
            <a:extLst>
              <a:ext uri="{FF2B5EF4-FFF2-40B4-BE49-F238E27FC236}">
                <a16:creationId xmlns:a16="http://schemas.microsoft.com/office/drawing/2014/main" id="{5A1DE8FE-061B-C245-97F4-46344EFED7AC}"/>
              </a:ext>
            </a:extLst>
          </p:cNvPr>
          <p:cNvSpPr/>
          <p:nvPr/>
        </p:nvSpPr>
        <p:spPr>
          <a:xfrm>
            <a:off x="7602671" y="3987983"/>
            <a:ext cx="115050" cy="145502"/>
          </a:xfrm>
          <a:prstGeom prst="rect">
            <a:avLst/>
          </a:prstGeom>
          <a:solidFill>
            <a:srgbClr val="C00000"/>
          </a:solidFill>
          <a:scene3d>
            <a:camera prst="isometricOffAxis2Right">
              <a:rot lat="1080000" lon="171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文本框 254">
            <a:extLst>
              <a:ext uri="{FF2B5EF4-FFF2-40B4-BE49-F238E27FC236}">
                <a16:creationId xmlns:a16="http://schemas.microsoft.com/office/drawing/2014/main" id="{C409A701-775F-D94D-96D8-9EE7BB3701BA}"/>
              </a:ext>
            </a:extLst>
          </p:cNvPr>
          <p:cNvSpPr txBox="1"/>
          <p:nvPr/>
        </p:nvSpPr>
        <p:spPr>
          <a:xfrm>
            <a:off x="5751102" y="4903610"/>
            <a:ext cx="189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37" name="文本框 256">
            <a:extLst>
              <a:ext uri="{FF2B5EF4-FFF2-40B4-BE49-F238E27FC236}">
                <a16:creationId xmlns:a16="http://schemas.microsoft.com/office/drawing/2014/main" id="{92B91EC2-3519-9F41-8344-70945FADEEA6}"/>
              </a:ext>
            </a:extLst>
          </p:cNvPr>
          <p:cNvSpPr txBox="1"/>
          <p:nvPr/>
        </p:nvSpPr>
        <p:spPr>
          <a:xfrm>
            <a:off x="5870838" y="5272481"/>
            <a:ext cx="189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38" name="文本框 257">
            <a:extLst>
              <a:ext uri="{FF2B5EF4-FFF2-40B4-BE49-F238E27FC236}">
                <a16:creationId xmlns:a16="http://schemas.microsoft.com/office/drawing/2014/main" id="{942636A9-2964-B54A-B561-A3AA93AA9E24}"/>
              </a:ext>
            </a:extLst>
          </p:cNvPr>
          <p:cNvSpPr txBox="1"/>
          <p:nvPr/>
        </p:nvSpPr>
        <p:spPr>
          <a:xfrm>
            <a:off x="5856104" y="5561799"/>
            <a:ext cx="189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39" name="文本框 258">
            <a:extLst>
              <a:ext uri="{FF2B5EF4-FFF2-40B4-BE49-F238E27FC236}">
                <a16:creationId xmlns:a16="http://schemas.microsoft.com/office/drawing/2014/main" id="{1BADD56A-6C37-B44E-9F91-B7C38CA6D5EE}"/>
              </a:ext>
            </a:extLst>
          </p:cNvPr>
          <p:cNvSpPr txBox="1"/>
          <p:nvPr/>
        </p:nvSpPr>
        <p:spPr>
          <a:xfrm>
            <a:off x="5751102" y="5906857"/>
            <a:ext cx="189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40" name="立方体 327">
            <a:extLst>
              <a:ext uri="{FF2B5EF4-FFF2-40B4-BE49-F238E27FC236}">
                <a16:creationId xmlns:a16="http://schemas.microsoft.com/office/drawing/2014/main" id="{DBBC1F78-C5BD-924F-9266-E6EF5F47E4CB}"/>
              </a:ext>
            </a:extLst>
          </p:cNvPr>
          <p:cNvSpPr/>
          <p:nvPr/>
        </p:nvSpPr>
        <p:spPr>
          <a:xfrm>
            <a:off x="3874200" y="5050074"/>
            <a:ext cx="1896282" cy="1020242"/>
          </a:xfrm>
          <a:prstGeom prst="cube">
            <a:avLst/>
          </a:prstGeom>
          <a:solidFill>
            <a:srgbClr val="4472C4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Backdoored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E45AF4-F510-504D-942B-962581C3CE2C}"/>
              </a:ext>
            </a:extLst>
          </p:cNvPr>
          <p:cNvGrpSpPr/>
          <p:nvPr/>
        </p:nvGrpSpPr>
        <p:grpSpPr>
          <a:xfrm>
            <a:off x="5556629" y="5338383"/>
            <a:ext cx="825025" cy="625457"/>
            <a:chOff x="5139786" y="5207803"/>
            <a:chExt cx="825025" cy="625457"/>
          </a:xfrm>
        </p:grpSpPr>
        <p:sp>
          <p:nvSpPr>
            <p:cNvPr id="31" name="任意多边形: 形状 168">
              <a:extLst>
                <a:ext uri="{FF2B5EF4-FFF2-40B4-BE49-F238E27FC236}">
                  <a16:creationId xmlns:a16="http://schemas.microsoft.com/office/drawing/2014/main" id="{EB6F8637-C0B8-DE48-A3D3-470BDBB55338}"/>
                </a:ext>
              </a:extLst>
            </p:cNvPr>
            <p:cNvSpPr/>
            <p:nvPr/>
          </p:nvSpPr>
          <p:spPr>
            <a:xfrm>
              <a:off x="5139786" y="5207803"/>
              <a:ext cx="194473" cy="625457"/>
            </a:xfrm>
            <a:custGeom>
              <a:avLst/>
              <a:gdLst>
                <a:gd name="connsiteX0" fmla="*/ 126057 w 194457"/>
                <a:gd name="connsiteY0" fmla="*/ 21600 h 673799"/>
                <a:gd name="connsiteX1" fmla="*/ 79257 w 194457"/>
                <a:gd name="connsiteY1" fmla="*/ 28800 h 673799"/>
                <a:gd name="connsiteX2" fmla="*/ 68457 w 194457"/>
                <a:gd name="connsiteY2" fmla="*/ 32400 h 673799"/>
                <a:gd name="connsiteX3" fmla="*/ 61257 w 194457"/>
                <a:gd name="connsiteY3" fmla="*/ 43200 h 673799"/>
                <a:gd name="connsiteX4" fmla="*/ 64857 w 194457"/>
                <a:gd name="connsiteY4" fmla="*/ 140400 h 673799"/>
                <a:gd name="connsiteX5" fmla="*/ 68457 w 194457"/>
                <a:gd name="connsiteY5" fmla="*/ 151200 h 673799"/>
                <a:gd name="connsiteX6" fmla="*/ 79257 w 194457"/>
                <a:gd name="connsiteY6" fmla="*/ 154800 h 673799"/>
                <a:gd name="connsiteX7" fmla="*/ 100857 w 194457"/>
                <a:gd name="connsiteY7" fmla="*/ 165600 h 673799"/>
                <a:gd name="connsiteX8" fmla="*/ 115257 w 194457"/>
                <a:gd name="connsiteY8" fmla="*/ 205200 h 673799"/>
                <a:gd name="connsiteX9" fmla="*/ 122457 w 194457"/>
                <a:gd name="connsiteY9" fmla="*/ 226800 h 673799"/>
                <a:gd name="connsiteX10" fmla="*/ 118857 w 194457"/>
                <a:gd name="connsiteY10" fmla="*/ 324000 h 673799"/>
                <a:gd name="connsiteX11" fmla="*/ 97257 w 194457"/>
                <a:gd name="connsiteY11" fmla="*/ 356400 h 673799"/>
                <a:gd name="connsiteX12" fmla="*/ 90057 w 194457"/>
                <a:gd name="connsiteY12" fmla="*/ 367200 h 673799"/>
                <a:gd name="connsiteX13" fmla="*/ 79257 w 194457"/>
                <a:gd name="connsiteY13" fmla="*/ 406800 h 673799"/>
                <a:gd name="connsiteX14" fmla="*/ 75657 w 194457"/>
                <a:gd name="connsiteY14" fmla="*/ 417600 h 673799"/>
                <a:gd name="connsiteX15" fmla="*/ 68457 w 194457"/>
                <a:gd name="connsiteY15" fmla="*/ 428400 h 673799"/>
                <a:gd name="connsiteX16" fmla="*/ 50457 w 194457"/>
                <a:gd name="connsiteY16" fmla="*/ 460800 h 673799"/>
                <a:gd name="connsiteX17" fmla="*/ 32457 w 194457"/>
                <a:gd name="connsiteY17" fmla="*/ 493200 h 673799"/>
                <a:gd name="connsiteX18" fmla="*/ 28857 w 194457"/>
                <a:gd name="connsiteY18" fmla="*/ 518400 h 673799"/>
                <a:gd name="connsiteX19" fmla="*/ 18057 w 194457"/>
                <a:gd name="connsiteY19" fmla="*/ 543600 h 673799"/>
                <a:gd name="connsiteX20" fmla="*/ 7257 w 194457"/>
                <a:gd name="connsiteY20" fmla="*/ 568800 h 673799"/>
                <a:gd name="connsiteX21" fmla="*/ 3657 w 194457"/>
                <a:gd name="connsiteY21" fmla="*/ 597600 h 673799"/>
                <a:gd name="connsiteX22" fmla="*/ 57 w 194457"/>
                <a:gd name="connsiteY22" fmla="*/ 608400 h 673799"/>
                <a:gd name="connsiteX23" fmla="*/ 3657 w 194457"/>
                <a:gd name="connsiteY23" fmla="*/ 666000 h 673799"/>
                <a:gd name="connsiteX24" fmla="*/ 14457 w 194457"/>
                <a:gd name="connsiteY24" fmla="*/ 669600 h 673799"/>
                <a:gd name="connsiteX25" fmla="*/ 28857 w 194457"/>
                <a:gd name="connsiteY25" fmla="*/ 673200 h 673799"/>
                <a:gd name="connsiteX26" fmla="*/ 82857 w 194457"/>
                <a:gd name="connsiteY26" fmla="*/ 658800 h 673799"/>
                <a:gd name="connsiteX27" fmla="*/ 86457 w 194457"/>
                <a:gd name="connsiteY27" fmla="*/ 648000 h 673799"/>
                <a:gd name="connsiteX28" fmla="*/ 93657 w 194457"/>
                <a:gd name="connsiteY28" fmla="*/ 604800 h 673799"/>
                <a:gd name="connsiteX29" fmla="*/ 122457 w 194457"/>
                <a:gd name="connsiteY29" fmla="*/ 579600 h 673799"/>
                <a:gd name="connsiteX30" fmla="*/ 154857 w 194457"/>
                <a:gd name="connsiteY30" fmla="*/ 550800 h 673799"/>
                <a:gd name="connsiteX31" fmla="*/ 151257 w 194457"/>
                <a:gd name="connsiteY31" fmla="*/ 525600 h 673799"/>
                <a:gd name="connsiteX32" fmla="*/ 140457 w 194457"/>
                <a:gd name="connsiteY32" fmla="*/ 522000 h 673799"/>
                <a:gd name="connsiteX33" fmla="*/ 118857 w 194457"/>
                <a:gd name="connsiteY33" fmla="*/ 518400 h 673799"/>
                <a:gd name="connsiteX34" fmla="*/ 108057 w 194457"/>
                <a:gd name="connsiteY34" fmla="*/ 511200 h 673799"/>
                <a:gd name="connsiteX35" fmla="*/ 104457 w 194457"/>
                <a:gd name="connsiteY35" fmla="*/ 392400 h 673799"/>
                <a:gd name="connsiteX36" fmla="*/ 115257 w 194457"/>
                <a:gd name="connsiteY36" fmla="*/ 385200 h 673799"/>
                <a:gd name="connsiteX37" fmla="*/ 147657 w 194457"/>
                <a:gd name="connsiteY37" fmla="*/ 370800 h 673799"/>
                <a:gd name="connsiteX38" fmla="*/ 151257 w 194457"/>
                <a:gd name="connsiteY38" fmla="*/ 360000 h 673799"/>
                <a:gd name="connsiteX39" fmla="*/ 154857 w 194457"/>
                <a:gd name="connsiteY39" fmla="*/ 295200 h 673799"/>
                <a:gd name="connsiteX40" fmla="*/ 158457 w 194457"/>
                <a:gd name="connsiteY40" fmla="*/ 280800 h 673799"/>
                <a:gd name="connsiteX41" fmla="*/ 165657 w 194457"/>
                <a:gd name="connsiteY41" fmla="*/ 270000 h 673799"/>
                <a:gd name="connsiteX42" fmla="*/ 162057 w 194457"/>
                <a:gd name="connsiteY42" fmla="*/ 198000 h 673799"/>
                <a:gd name="connsiteX43" fmla="*/ 147657 w 194457"/>
                <a:gd name="connsiteY43" fmla="*/ 176400 h 673799"/>
                <a:gd name="connsiteX44" fmla="*/ 151257 w 194457"/>
                <a:gd name="connsiteY44" fmla="*/ 118800 h 673799"/>
                <a:gd name="connsiteX45" fmla="*/ 158457 w 194457"/>
                <a:gd name="connsiteY45" fmla="*/ 108000 h 673799"/>
                <a:gd name="connsiteX46" fmla="*/ 172857 w 194457"/>
                <a:gd name="connsiteY46" fmla="*/ 86400 h 673799"/>
                <a:gd name="connsiteX47" fmla="*/ 176457 w 194457"/>
                <a:gd name="connsiteY47" fmla="*/ 75600 h 673799"/>
                <a:gd name="connsiteX48" fmla="*/ 187257 w 194457"/>
                <a:gd name="connsiteY48" fmla="*/ 64800 h 673799"/>
                <a:gd name="connsiteX49" fmla="*/ 194457 w 194457"/>
                <a:gd name="connsiteY49" fmla="*/ 32400 h 673799"/>
                <a:gd name="connsiteX50" fmla="*/ 190857 w 194457"/>
                <a:gd name="connsiteY50" fmla="*/ 3600 h 673799"/>
                <a:gd name="connsiteX51" fmla="*/ 180057 w 194457"/>
                <a:gd name="connsiteY51" fmla="*/ 0 h 673799"/>
                <a:gd name="connsiteX52" fmla="*/ 122457 w 194457"/>
                <a:gd name="connsiteY52" fmla="*/ 3600 h 673799"/>
                <a:gd name="connsiteX53" fmla="*/ 126057 w 194457"/>
                <a:gd name="connsiteY53" fmla="*/ 21600 h 67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4457" h="673799">
                  <a:moveTo>
                    <a:pt x="126057" y="21600"/>
                  </a:moveTo>
                  <a:cubicBezTo>
                    <a:pt x="118857" y="25800"/>
                    <a:pt x="94770" y="25891"/>
                    <a:pt x="79257" y="28800"/>
                  </a:cubicBezTo>
                  <a:cubicBezTo>
                    <a:pt x="75527" y="29499"/>
                    <a:pt x="71420" y="30029"/>
                    <a:pt x="68457" y="32400"/>
                  </a:cubicBezTo>
                  <a:cubicBezTo>
                    <a:pt x="65078" y="35103"/>
                    <a:pt x="63657" y="39600"/>
                    <a:pt x="61257" y="43200"/>
                  </a:cubicBezTo>
                  <a:cubicBezTo>
                    <a:pt x="62457" y="75600"/>
                    <a:pt x="62700" y="108050"/>
                    <a:pt x="64857" y="140400"/>
                  </a:cubicBezTo>
                  <a:cubicBezTo>
                    <a:pt x="65109" y="144186"/>
                    <a:pt x="65774" y="148517"/>
                    <a:pt x="68457" y="151200"/>
                  </a:cubicBezTo>
                  <a:cubicBezTo>
                    <a:pt x="71140" y="153883"/>
                    <a:pt x="75863" y="153103"/>
                    <a:pt x="79257" y="154800"/>
                  </a:cubicBezTo>
                  <a:cubicBezTo>
                    <a:pt x="107172" y="168757"/>
                    <a:pt x="73711" y="156551"/>
                    <a:pt x="100857" y="165600"/>
                  </a:cubicBezTo>
                  <a:cubicBezTo>
                    <a:pt x="120522" y="185265"/>
                    <a:pt x="107179" y="167501"/>
                    <a:pt x="115257" y="205200"/>
                  </a:cubicBezTo>
                  <a:cubicBezTo>
                    <a:pt x="116847" y="212621"/>
                    <a:pt x="122457" y="226800"/>
                    <a:pt x="122457" y="226800"/>
                  </a:cubicBezTo>
                  <a:cubicBezTo>
                    <a:pt x="121257" y="259200"/>
                    <a:pt x="123714" y="291944"/>
                    <a:pt x="118857" y="324000"/>
                  </a:cubicBezTo>
                  <a:lnTo>
                    <a:pt x="97257" y="356400"/>
                  </a:lnTo>
                  <a:lnTo>
                    <a:pt x="90057" y="367200"/>
                  </a:lnTo>
                  <a:cubicBezTo>
                    <a:pt x="84969" y="392642"/>
                    <a:pt x="88392" y="379395"/>
                    <a:pt x="79257" y="406800"/>
                  </a:cubicBezTo>
                  <a:cubicBezTo>
                    <a:pt x="78057" y="410400"/>
                    <a:pt x="77762" y="414443"/>
                    <a:pt x="75657" y="417600"/>
                  </a:cubicBezTo>
                  <a:cubicBezTo>
                    <a:pt x="73257" y="421200"/>
                    <a:pt x="70214" y="424446"/>
                    <a:pt x="68457" y="428400"/>
                  </a:cubicBezTo>
                  <a:cubicBezTo>
                    <a:pt x="54361" y="460116"/>
                    <a:pt x="70170" y="441087"/>
                    <a:pt x="50457" y="460800"/>
                  </a:cubicBezTo>
                  <a:cubicBezTo>
                    <a:pt x="41647" y="487230"/>
                    <a:pt x="48624" y="477033"/>
                    <a:pt x="32457" y="493200"/>
                  </a:cubicBezTo>
                  <a:cubicBezTo>
                    <a:pt x="31257" y="501600"/>
                    <a:pt x="30521" y="510079"/>
                    <a:pt x="28857" y="518400"/>
                  </a:cubicBezTo>
                  <a:cubicBezTo>
                    <a:pt x="26746" y="528953"/>
                    <a:pt x="22448" y="533355"/>
                    <a:pt x="18057" y="543600"/>
                  </a:cubicBezTo>
                  <a:cubicBezTo>
                    <a:pt x="2166" y="580679"/>
                    <a:pt x="31136" y="521041"/>
                    <a:pt x="7257" y="568800"/>
                  </a:cubicBezTo>
                  <a:cubicBezTo>
                    <a:pt x="6057" y="578400"/>
                    <a:pt x="5388" y="588081"/>
                    <a:pt x="3657" y="597600"/>
                  </a:cubicBezTo>
                  <a:cubicBezTo>
                    <a:pt x="2978" y="601334"/>
                    <a:pt x="57" y="604605"/>
                    <a:pt x="57" y="608400"/>
                  </a:cubicBezTo>
                  <a:cubicBezTo>
                    <a:pt x="57" y="627637"/>
                    <a:pt x="-749" y="647274"/>
                    <a:pt x="3657" y="666000"/>
                  </a:cubicBezTo>
                  <a:cubicBezTo>
                    <a:pt x="4526" y="669694"/>
                    <a:pt x="10808" y="668558"/>
                    <a:pt x="14457" y="669600"/>
                  </a:cubicBezTo>
                  <a:cubicBezTo>
                    <a:pt x="19214" y="670959"/>
                    <a:pt x="24057" y="672000"/>
                    <a:pt x="28857" y="673200"/>
                  </a:cubicBezTo>
                  <a:cubicBezTo>
                    <a:pt x="65041" y="670417"/>
                    <a:pt x="71107" y="682301"/>
                    <a:pt x="82857" y="658800"/>
                  </a:cubicBezTo>
                  <a:cubicBezTo>
                    <a:pt x="84554" y="655406"/>
                    <a:pt x="85257" y="651600"/>
                    <a:pt x="86457" y="648000"/>
                  </a:cubicBezTo>
                  <a:cubicBezTo>
                    <a:pt x="87598" y="637734"/>
                    <a:pt x="87626" y="616862"/>
                    <a:pt x="93657" y="604800"/>
                  </a:cubicBezTo>
                  <a:cubicBezTo>
                    <a:pt x="103857" y="584400"/>
                    <a:pt x="100857" y="601200"/>
                    <a:pt x="122457" y="579600"/>
                  </a:cubicBezTo>
                  <a:cubicBezTo>
                    <a:pt x="147116" y="554941"/>
                    <a:pt x="135585" y="563648"/>
                    <a:pt x="154857" y="550800"/>
                  </a:cubicBezTo>
                  <a:cubicBezTo>
                    <a:pt x="153657" y="542400"/>
                    <a:pt x="155052" y="533189"/>
                    <a:pt x="151257" y="525600"/>
                  </a:cubicBezTo>
                  <a:cubicBezTo>
                    <a:pt x="149560" y="522206"/>
                    <a:pt x="144161" y="522823"/>
                    <a:pt x="140457" y="522000"/>
                  </a:cubicBezTo>
                  <a:cubicBezTo>
                    <a:pt x="133332" y="520417"/>
                    <a:pt x="126057" y="519600"/>
                    <a:pt x="118857" y="518400"/>
                  </a:cubicBezTo>
                  <a:cubicBezTo>
                    <a:pt x="115257" y="516000"/>
                    <a:pt x="111116" y="514259"/>
                    <a:pt x="108057" y="511200"/>
                  </a:cubicBezTo>
                  <a:cubicBezTo>
                    <a:pt x="80466" y="483609"/>
                    <a:pt x="104132" y="395003"/>
                    <a:pt x="104457" y="392400"/>
                  </a:cubicBezTo>
                  <a:cubicBezTo>
                    <a:pt x="104994" y="388107"/>
                    <a:pt x="111303" y="386957"/>
                    <a:pt x="115257" y="385200"/>
                  </a:cubicBezTo>
                  <a:cubicBezTo>
                    <a:pt x="153814" y="368064"/>
                    <a:pt x="123215" y="387095"/>
                    <a:pt x="147657" y="370800"/>
                  </a:cubicBezTo>
                  <a:cubicBezTo>
                    <a:pt x="148857" y="367200"/>
                    <a:pt x="150897" y="363778"/>
                    <a:pt x="151257" y="360000"/>
                  </a:cubicBezTo>
                  <a:cubicBezTo>
                    <a:pt x="153308" y="338464"/>
                    <a:pt x="152898" y="316744"/>
                    <a:pt x="154857" y="295200"/>
                  </a:cubicBezTo>
                  <a:cubicBezTo>
                    <a:pt x="155305" y="290273"/>
                    <a:pt x="156508" y="285348"/>
                    <a:pt x="158457" y="280800"/>
                  </a:cubicBezTo>
                  <a:cubicBezTo>
                    <a:pt x="160161" y="276823"/>
                    <a:pt x="163257" y="273600"/>
                    <a:pt x="165657" y="270000"/>
                  </a:cubicBezTo>
                  <a:cubicBezTo>
                    <a:pt x="164457" y="246000"/>
                    <a:pt x="166595" y="221598"/>
                    <a:pt x="162057" y="198000"/>
                  </a:cubicBezTo>
                  <a:cubicBezTo>
                    <a:pt x="160423" y="189502"/>
                    <a:pt x="147657" y="176400"/>
                    <a:pt x="147657" y="176400"/>
                  </a:cubicBezTo>
                  <a:cubicBezTo>
                    <a:pt x="148857" y="157200"/>
                    <a:pt x="148257" y="137802"/>
                    <a:pt x="151257" y="118800"/>
                  </a:cubicBezTo>
                  <a:cubicBezTo>
                    <a:pt x="151932" y="114526"/>
                    <a:pt x="156522" y="111870"/>
                    <a:pt x="158457" y="108000"/>
                  </a:cubicBezTo>
                  <a:cubicBezTo>
                    <a:pt x="168877" y="87160"/>
                    <a:pt x="152384" y="106873"/>
                    <a:pt x="172857" y="86400"/>
                  </a:cubicBezTo>
                  <a:cubicBezTo>
                    <a:pt x="174057" y="82800"/>
                    <a:pt x="174352" y="78757"/>
                    <a:pt x="176457" y="75600"/>
                  </a:cubicBezTo>
                  <a:cubicBezTo>
                    <a:pt x="179281" y="71364"/>
                    <a:pt x="185299" y="69500"/>
                    <a:pt x="187257" y="64800"/>
                  </a:cubicBezTo>
                  <a:cubicBezTo>
                    <a:pt x="191512" y="54588"/>
                    <a:pt x="192057" y="43200"/>
                    <a:pt x="194457" y="32400"/>
                  </a:cubicBezTo>
                  <a:cubicBezTo>
                    <a:pt x="193257" y="22800"/>
                    <a:pt x="194786" y="12441"/>
                    <a:pt x="190857" y="3600"/>
                  </a:cubicBezTo>
                  <a:cubicBezTo>
                    <a:pt x="189316" y="132"/>
                    <a:pt x="183852" y="0"/>
                    <a:pt x="180057" y="0"/>
                  </a:cubicBezTo>
                  <a:cubicBezTo>
                    <a:pt x="160820" y="0"/>
                    <a:pt x="141657" y="2400"/>
                    <a:pt x="122457" y="3600"/>
                  </a:cubicBezTo>
                  <a:cubicBezTo>
                    <a:pt x="118320" y="16010"/>
                    <a:pt x="133257" y="17400"/>
                    <a:pt x="126057" y="21600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2" name="直接箭头连接符 188">
              <a:extLst>
                <a:ext uri="{FF2B5EF4-FFF2-40B4-BE49-F238E27FC236}">
                  <a16:creationId xmlns:a16="http://schemas.microsoft.com/office/drawing/2014/main" id="{7EDDDD04-ACB3-4849-8A3E-6417B01F797E}"/>
                </a:ext>
              </a:extLst>
            </p:cNvPr>
            <p:cNvCxnSpPr>
              <a:cxnSpLocks/>
            </p:cNvCxnSpPr>
            <p:nvPr/>
          </p:nvCxnSpPr>
          <p:spPr>
            <a:xfrm>
              <a:off x="5275926" y="5269649"/>
              <a:ext cx="6836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250">
              <a:extLst>
                <a:ext uri="{FF2B5EF4-FFF2-40B4-BE49-F238E27FC236}">
                  <a16:creationId xmlns:a16="http://schemas.microsoft.com/office/drawing/2014/main" id="{35F93167-9EA2-3845-923D-2F4B843C77AC}"/>
                </a:ext>
              </a:extLst>
            </p:cNvPr>
            <p:cNvCxnSpPr>
              <a:cxnSpLocks/>
            </p:cNvCxnSpPr>
            <p:nvPr/>
          </p:nvCxnSpPr>
          <p:spPr>
            <a:xfrm>
              <a:off x="5281197" y="5426101"/>
              <a:ext cx="6836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251">
              <a:extLst>
                <a:ext uri="{FF2B5EF4-FFF2-40B4-BE49-F238E27FC236}">
                  <a16:creationId xmlns:a16="http://schemas.microsoft.com/office/drawing/2014/main" id="{77B9B7E4-E1E7-C645-A32E-ABCA917637AC}"/>
                </a:ext>
              </a:extLst>
            </p:cNvPr>
            <p:cNvCxnSpPr>
              <a:cxnSpLocks/>
            </p:cNvCxnSpPr>
            <p:nvPr/>
          </p:nvCxnSpPr>
          <p:spPr>
            <a:xfrm>
              <a:off x="5218338" y="5613046"/>
              <a:ext cx="6836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253">
              <a:extLst>
                <a:ext uri="{FF2B5EF4-FFF2-40B4-BE49-F238E27FC236}">
                  <a16:creationId xmlns:a16="http://schemas.microsoft.com/office/drawing/2014/main" id="{9BF4F230-954A-6343-9252-1D3CD19FB98A}"/>
                </a:ext>
              </a:extLst>
            </p:cNvPr>
            <p:cNvCxnSpPr>
              <a:cxnSpLocks/>
            </p:cNvCxnSpPr>
            <p:nvPr/>
          </p:nvCxnSpPr>
          <p:spPr>
            <a:xfrm>
              <a:off x="5154618" y="5803485"/>
              <a:ext cx="6836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任意多边形: 形状 223">
            <a:extLst>
              <a:ext uri="{FF2B5EF4-FFF2-40B4-BE49-F238E27FC236}">
                <a16:creationId xmlns:a16="http://schemas.microsoft.com/office/drawing/2014/main" id="{15B11068-9B82-6E47-B36B-3F46D32A239C}"/>
              </a:ext>
            </a:extLst>
          </p:cNvPr>
          <p:cNvSpPr/>
          <p:nvPr/>
        </p:nvSpPr>
        <p:spPr>
          <a:xfrm>
            <a:off x="7660196" y="3807412"/>
            <a:ext cx="701927" cy="322157"/>
          </a:xfrm>
          <a:custGeom>
            <a:avLst/>
            <a:gdLst>
              <a:gd name="connsiteX0" fmla="*/ 0 w 924076"/>
              <a:gd name="connsiteY0" fmla="*/ 319315 h 342605"/>
              <a:gd name="connsiteX1" fmla="*/ 307219 w 924076"/>
              <a:gd name="connsiteY1" fmla="*/ 316896 h 342605"/>
              <a:gd name="connsiteX2" fmla="*/ 636210 w 924076"/>
              <a:gd name="connsiteY2" fmla="*/ 58058 h 342605"/>
              <a:gd name="connsiteX3" fmla="*/ 924076 w 924076"/>
              <a:gd name="connsiteY3" fmla="*/ 0 h 34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076" h="342605">
                <a:moveTo>
                  <a:pt x="0" y="319315"/>
                </a:moveTo>
                <a:cubicBezTo>
                  <a:pt x="100592" y="339877"/>
                  <a:pt x="201184" y="360439"/>
                  <a:pt x="307219" y="316896"/>
                </a:cubicBezTo>
                <a:cubicBezTo>
                  <a:pt x="413254" y="273353"/>
                  <a:pt x="533401" y="110874"/>
                  <a:pt x="636210" y="58058"/>
                </a:cubicBezTo>
                <a:cubicBezTo>
                  <a:pt x="739019" y="5242"/>
                  <a:pt x="831547" y="2621"/>
                  <a:pt x="9240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0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194-629A-E84C-8FBB-DC3A39F6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high-level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0780-D14D-E046-8DE2-551BB54A03CC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0" dirty="0"/>
              <a:t>Typical distribution modeling method such as GAN and VAE are not applicable since the groundtruth dataset is unobtainable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We apply </a:t>
            </a:r>
            <a:r>
              <a:rPr lang="en-US" altLang="zh-CN" sz="2400" b="1" dirty="0">
                <a:solidFill>
                  <a:srgbClr val="00B050"/>
                </a:solidFill>
              </a:rPr>
              <a:t>entropy maximization </a:t>
            </a:r>
            <a:r>
              <a:rPr lang="en-US" altLang="zh-CN" sz="2400" dirty="0">
                <a:solidFill>
                  <a:schemeClr val="tx1"/>
                </a:solidFill>
              </a:rPr>
              <a:t>to explore unknown triggers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Max-entropy model gives an </a:t>
            </a:r>
            <a:r>
              <a:rPr lang="en-US" altLang="zh-CN" sz="2400" b="1" dirty="0">
                <a:solidFill>
                  <a:srgbClr val="00B050"/>
                </a:solidFill>
              </a:rPr>
              <a:t>uniform</a:t>
            </a:r>
            <a:r>
              <a:rPr lang="en-US" altLang="zh-CN" sz="2400" dirty="0"/>
              <a:t> distribution covering the constraint set</a:t>
            </a:r>
          </a:p>
          <a:p>
            <a:r>
              <a:rPr lang="en-US" altLang="zh-CN" sz="2400" dirty="0"/>
              <a:t>But how to model an arbitrary distribution?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755A89-2734-8645-8B49-C68433612503}"/>
              </a:ext>
            </a:extLst>
          </p:cNvPr>
          <p:cNvGrpSpPr/>
          <p:nvPr/>
        </p:nvGrpSpPr>
        <p:grpSpPr>
          <a:xfrm>
            <a:off x="664372" y="2490831"/>
            <a:ext cx="8487990" cy="2788986"/>
            <a:chOff x="698662" y="2467971"/>
            <a:chExt cx="8487990" cy="278898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A01BAE1-2747-8646-8E88-90CC9BCE9A34}"/>
                </a:ext>
              </a:extLst>
            </p:cNvPr>
            <p:cNvSpPr/>
            <p:nvPr/>
          </p:nvSpPr>
          <p:spPr bwMode="auto">
            <a:xfrm>
              <a:off x="698662" y="2556711"/>
              <a:ext cx="4155776" cy="2490696"/>
            </a:xfrm>
            <a:custGeom>
              <a:avLst/>
              <a:gdLst>
                <a:gd name="connsiteX0" fmla="*/ 972345 w 4487220"/>
                <a:gd name="connsiteY0" fmla="*/ 205582 h 2784943"/>
                <a:gd name="connsiteX1" fmla="*/ 2140745 w 4487220"/>
                <a:gd name="connsiteY1" fmla="*/ 144622 h 2784943"/>
                <a:gd name="connsiteX2" fmla="*/ 2628425 w 4487220"/>
                <a:gd name="connsiteY2" fmla="*/ 12542 h 2784943"/>
                <a:gd name="connsiteX3" fmla="*/ 3796825 w 4487220"/>
                <a:gd name="connsiteY3" fmla="*/ 490062 h 2784943"/>
                <a:gd name="connsiteX4" fmla="*/ 3847625 w 4487220"/>
                <a:gd name="connsiteY4" fmla="*/ 1170782 h 2784943"/>
                <a:gd name="connsiteX5" fmla="*/ 4467385 w 4487220"/>
                <a:gd name="connsiteY5" fmla="*/ 2115662 h 2784943"/>
                <a:gd name="connsiteX6" fmla="*/ 3004345 w 4487220"/>
                <a:gd name="connsiteY6" fmla="*/ 2410302 h 2784943"/>
                <a:gd name="connsiteX7" fmla="*/ 1622585 w 4487220"/>
                <a:gd name="connsiteY7" fmla="*/ 2430622 h 2784943"/>
                <a:gd name="connsiteX8" fmla="*/ 352585 w 4487220"/>
                <a:gd name="connsiteY8" fmla="*/ 2745582 h 2784943"/>
                <a:gd name="connsiteX9" fmla="*/ 372905 w 4487220"/>
                <a:gd name="connsiteY9" fmla="*/ 1414622 h 2784943"/>
                <a:gd name="connsiteX10" fmla="*/ 17305 w 4487220"/>
                <a:gd name="connsiteY10" fmla="*/ 672942 h 2784943"/>
                <a:gd name="connsiteX11" fmla="*/ 972345 w 4487220"/>
                <a:gd name="connsiteY11" fmla="*/ 205582 h 2784943"/>
                <a:gd name="connsiteX0" fmla="*/ 1397548 w 4506023"/>
                <a:gd name="connsiteY0" fmla="*/ 297983 h 2785904"/>
                <a:gd name="connsiteX1" fmla="*/ 2159548 w 4506023"/>
                <a:gd name="connsiteY1" fmla="*/ 145583 h 2785904"/>
                <a:gd name="connsiteX2" fmla="*/ 2647228 w 4506023"/>
                <a:gd name="connsiteY2" fmla="*/ 13503 h 2785904"/>
                <a:gd name="connsiteX3" fmla="*/ 3815628 w 4506023"/>
                <a:gd name="connsiteY3" fmla="*/ 491023 h 2785904"/>
                <a:gd name="connsiteX4" fmla="*/ 3866428 w 4506023"/>
                <a:gd name="connsiteY4" fmla="*/ 1171743 h 2785904"/>
                <a:gd name="connsiteX5" fmla="*/ 4486188 w 4506023"/>
                <a:gd name="connsiteY5" fmla="*/ 2116623 h 2785904"/>
                <a:gd name="connsiteX6" fmla="*/ 3023148 w 4506023"/>
                <a:gd name="connsiteY6" fmla="*/ 2411263 h 2785904"/>
                <a:gd name="connsiteX7" fmla="*/ 1641388 w 4506023"/>
                <a:gd name="connsiteY7" fmla="*/ 2431583 h 2785904"/>
                <a:gd name="connsiteX8" fmla="*/ 371388 w 4506023"/>
                <a:gd name="connsiteY8" fmla="*/ 2746543 h 2785904"/>
                <a:gd name="connsiteX9" fmla="*/ 391708 w 4506023"/>
                <a:gd name="connsiteY9" fmla="*/ 1415583 h 2785904"/>
                <a:gd name="connsiteX10" fmla="*/ 36108 w 4506023"/>
                <a:gd name="connsiteY10" fmla="*/ 673903 h 2785904"/>
                <a:gd name="connsiteX11" fmla="*/ 1397548 w 4506023"/>
                <a:gd name="connsiteY11" fmla="*/ 297983 h 2785904"/>
                <a:gd name="connsiteX0" fmla="*/ 1103523 w 4211998"/>
                <a:gd name="connsiteY0" fmla="*/ 297983 h 2785904"/>
                <a:gd name="connsiteX1" fmla="*/ 1865523 w 4211998"/>
                <a:gd name="connsiteY1" fmla="*/ 145583 h 2785904"/>
                <a:gd name="connsiteX2" fmla="*/ 2353203 w 4211998"/>
                <a:gd name="connsiteY2" fmla="*/ 13503 h 2785904"/>
                <a:gd name="connsiteX3" fmla="*/ 3521603 w 4211998"/>
                <a:gd name="connsiteY3" fmla="*/ 491023 h 2785904"/>
                <a:gd name="connsiteX4" fmla="*/ 3572403 w 4211998"/>
                <a:gd name="connsiteY4" fmla="*/ 1171743 h 2785904"/>
                <a:gd name="connsiteX5" fmla="*/ 4192163 w 4211998"/>
                <a:gd name="connsiteY5" fmla="*/ 2116623 h 2785904"/>
                <a:gd name="connsiteX6" fmla="*/ 2729123 w 4211998"/>
                <a:gd name="connsiteY6" fmla="*/ 2411263 h 2785904"/>
                <a:gd name="connsiteX7" fmla="*/ 1347363 w 4211998"/>
                <a:gd name="connsiteY7" fmla="*/ 2431583 h 2785904"/>
                <a:gd name="connsiteX8" fmla="*/ 77363 w 4211998"/>
                <a:gd name="connsiteY8" fmla="*/ 2746543 h 2785904"/>
                <a:gd name="connsiteX9" fmla="*/ 97683 w 4211998"/>
                <a:gd name="connsiteY9" fmla="*/ 1415583 h 2785904"/>
                <a:gd name="connsiteX10" fmla="*/ 270403 w 4211998"/>
                <a:gd name="connsiteY10" fmla="*/ 734863 h 2785904"/>
                <a:gd name="connsiteX11" fmla="*/ 1103523 w 4211998"/>
                <a:gd name="connsiteY11" fmla="*/ 297983 h 2785904"/>
                <a:gd name="connsiteX0" fmla="*/ 1103523 w 4211998"/>
                <a:gd name="connsiteY0" fmla="*/ 285447 h 2773368"/>
                <a:gd name="connsiteX1" fmla="*/ 1946803 w 4211998"/>
                <a:gd name="connsiteY1" fmla="*/ 600407 h 2773368"/>
                <a:gd name="connsiteX2" fmla="*/ 2353203 w 4211998"/>
                <a:gd name="connsiteY2" fmla="*/ 967 h 2773368"/>
                <a:gd name="connsiteX3" fmla="*/ 3521603 w 4211998"/>
                <a:gd name="connsiteY3" fmla="*/ 478487 h 2773368"/>
                <a:gd name="connsiteX4" fmla="*/ 3572403 w 4211998"/>
                <a:gd name="connsiteY4" fmla="*/ 1159207 h 2773368"/>
                <a:gd name="connsiteX5" fmla="*/ 4192163 w 4211998"/>
                <a:gd name="connsiteY5" fmla="*/ 2104087 h 2773368"/>
                <a:gd name="connsiteX6" fmla="*/ 2729123 w 4211998"/>
                <a:gd name="connsiteY6" fmla="*/ 2398727 h 2773368"/>
                <a:gd name="connsiteX7" fmla="*/ 1347363 w 4211998"/>
                <a:gd name="connsiteY7" fmla="*/ 2419047 h 2773368"/>
                <a:gd name="connsiteX8" fmla="*/ 77363 w 4211998"/>
                <a:gd name="connsiteY8" fmla="*/ 2734007 h 2773368"/>
                <a:gd name="connsiteX9" fmla="*/ 97683 w 4211998"/>
                <a:gd name="connsiteY9" fmla="*/ 1403047 h 2773368"/>
                <a:gd name="connsiteX10" fmla="*/ 270403 w 4211998"/>
                <a:gd name="connsiteY10" fmla="*/ 722327 h 2773368"/>
                <a:gd name="connsiteX11" fmla="*/ 1103523 w 4211998"/>
                <a:gd name="connsiteY11" fmla="*/ 285447 h 2773368"/>
                <a:gd name="connsiteX0" fmla="*/ 1103523 w 4211998"/>
                <a:gd name="connsiteY0" fmla="*/ 13399 h 2501320"/>
                <a:gd name="connsiteX1" fmla="*/ 1946803 w 4211998"/>
                <a:gd name="connsiteY1" fmla="*/ 328359 h 2501320"/>
                <a:gd name="connsiteX2" fmla="*/ 2881523 w 4211998"/>
                <a:gd name="connsiteY2" fmla="*/ 3239 h 2501320"/>
                <a:gd name="connsiteX3" fmla="*/ 3521603 w 4211998"/>
                <a:gd name="connsiteY3" fmla="*/ 206439 h 2501320"/>
                <a:gd name="connsiteX4" fmla="*/ 3572403 w 4211998"/>
                <a:gd name="connsiteY4" fmla="*/ 887159 h 2501320"/>
                <a:gd name="connsiteX5" fmla="*/ 4192163 w 4211998"/>
                <a:gd name="connsiteY5" fmla="*/ 1832039 h 2501320"/>
                <a:gd name="connsiteX6" fmla="*/ 2729123 w 4211998"/>
                <a:gd name="connsiteY6" fmla="*/ 2126679 h 2501320"/>
                <a:gd name="connsiteX7" fmla="*/ 1347363 w 4211998"/>
                <a:gd name="connsiteY7" fmla="*/ 2146999 h 2501320"/>
                <a:gd name="connsiteX8" fmla="*/ 77363 w 4211998"/>
                <a:gd name="connsiteY8" fmla="*/ 2461959 h 2501320"/>
                <a:gd name="connsiteX9" fmla="*/ 97683 w 4211998"/>
                <a:gd name="connsiteY9" fmla="*/ 1130999 h 2501320"/>
                <a:gd name="connsiteX10" fmla="*/ 270403 w 4211998"/>
                <a:gd name="connsiteY10" fmla="*/ 450279 h 2501320"/>
                <a:gd name="connsiteX11" fmla="*/ 1103523 w 4211998"/>
                <a:gd name="connsiteY11" fmla="*/ 13399 h 2501320"/>
                <a:gd name="connsiteX0" fmla="*/ 1103523 w 4199011"/>
                <a:gd name="connsiteY0" fmla="*/ 13451 h 2501372"/>
                <a:gd name="connsiteX1" fmla="*/ 1946803 w 4199011"/>
                <a:gd name="connsiteY1" fmla="*/ 328411 h 2501372"/>
                <a:gd name="connsiteX2" fmla="*/ 2881523 w 4199011"/>
                <a:gd name="connsiteY2" fmla="*/ 3291 h 2501372"/>
                <a:gd name="connsiteX3" fmla="*/ 3521603 w 4199011"/>
                <a:gd name="connsiteY3" fmla="*/ 206491 h 2501372"/>
                <a:gd name="connsiteX4" fmla="*/ 3287923 w 4199011"/>
                <a:gd name="connsiteY4" fmla="*/ 897371 h 2501372"/>
                <a:gd name="connsiteX5" fmla="*/ 4192163 w 4199011"/>
                <a:gd name="connsiteY5" fmla="*/ 1832091 h 2501372"/>
                <a:gd name="connsiteX6" fmla="*/ 2729123 w 4199011"/>
                <a:gd name="connsiteY6" fmla="*/ 2126731 h 2501372"/>
                <a:gd name="connsiteX7" fmla="*/ 1347363 w 4199011"/>
                <a:gd name="connsiteY7" fmla="*/ 2147051 h 2501372"/>
                <a:gd name="connsiteX8" fmla="*/ 77363 w 4199011"/>
                <a:gd name="connsiteY8" fmla="*/ 2462011 h 2501372"/>
                <a:gd name="connsiteX9" fmla="*/ 97683 w 4199011"/>
                <a:gd name="connsiteY9" fmla="*/ 1131051 h 2501372"/>
                <a:gd name="connsiteX10" fmla="*/ 270403 w 4199011"/>
                <a:gd name="connsiteY10" fmla="*/ 450331 h 2501372"/>
                <a:gd name="connsiteX11" fmla="*/ 1103523 w 4199011"/>
                <a:gd name="connsiteY11" fmla="*/ 13451 h 2501372"/>
                <a:gd name="connsiteX0" fmla="*/ 1060288 w 4155776"/>
                <a:gd name="connsiteY0" fmla="*/ 13451 h 2490696"/>
                <a:gd name="connsiteX1" fmla="*/ 1903568 w 4155776"/>
                <a:gd name="connsiteY1" fmla="*/ 328411 h 2490696"/>
                <a:gd name="connsiteX2" fmla="*/ 2838288 w 4155776"/>
                <a:gd name="connsiteY2" fmla="*/ 3291 h 2490696"/>
                <a:gd name="connsiteX3" fmla="*/ 3478368 w 4155776"/>
                <a:gd name="connsiteY3" fmla="*/ 206491 h 2490696"/>
                <a:gd name="connsiteX4" fmla="*/ 3244688 w 4155776"/>
                <a:gd name="connsiteY4" fmla="*/ 897371 h 2490696"/>
                <a:gd name="connsiteX5" fmla="*/ 4148928 w 4155776"/>
                <a:gd name="connsiteY5" fmla="*/ 1832091 h 2490696"/>
                <a:gd name="connsiteX6" fmla="*/ 2685888 w 4155776"/>
                <a:gd name="connsiteY6" fmla="*/ 2126731 h 2490696"/>
                <a:gd name="connsiteX7" fmla="*/ 1304128 w 4155776"/>
                <a:gd name="connsiteY7" fmla="*/ 2147051 h 2490696"/>
                <a:gd name="connsiteX8" fmla="*/ 34128 w 4155776"/>
                <a:gd name="connsiteY8" fmla="*/ 2462011 h 2490696"/>
                <a:gd name="connsiteX9" fmla="*/ 308448 w 4155776"/>
                <a:gd name="connsiteY9" fmla="*/ 1324091 h 2490696"/>
                <a:gd name="connsiteX10" fmla="*/ 227168 w 4155776"/>
                <a:gd name="connsiteY10" fmla="*/ 450331 h 2490696"/>
                <a:gd name="connsiteX11" fmla="*/ 1060288 w 4155776"/>
                <a:gd name="connsiteY11" fmla="*/ 13451 h 249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55776" h="2490696">
                  <a:moveTo>
                    <a:pt x="1060288" y="13451"/>
                  </a:moveTo>
                  <a:cubicBezTo>
                    <a:pt x="1339688" y="-6869"/>
                    <a:pt x="1607235" y="330104"/>
                    <a:pt x="1903568" y="328411"/>
                  </a:cubicBezTo>
                  <a:cubicBezTo>
                    <a:pt x="2199901" y="326718"/>
                    <a:pt x="2575821" y="23611"/>
                    <a:pt x="2838288" y="3291"/>
                  </a:cubicBezTo>
                  <a:cubicBezTo>
                    <a:pt x="3100755" y="-17029"/>
                    <a:pt x="3410635" y="57478"/>
                    <a:pt x="3478368" y="206491"/>
                  </a:cubicBezTo>
                  <a:cubicBezTo>
                    <a:pt x="3546101" y="355504"/>
                    <a:pt x="3132928" y="626438"/>
                    <a:pt x="3244688" y="897371"/>
                  </a:cubicBezTo>
                  <a:cubicBezTo>
                    <a:pt x="3356448" y="1168304"/>
                    <a:pt x="4242061" y="1627198"/>
                    <a:pt x="4148928" y="1832091"/>
                  </a:cubicBezTo>
                  <a:cubicBezTo>
                    <a:pt x="4055795" y="2036984"/>
                    <a:pt x="3160021" y="2074238"/>
                    <a:pt x="2685888" y="2126731"/>
                  </a:cubicBezTo>
                  <a:cubicBezTo>
                    <a:pt x="2211755" y="2179224"/>
                    <a:pt x="1746088" y="2091171"/>
                    <a:pt x="1304128" y="2147051"/>
                  </a:cubicBezTo>
                  <a:cubicBezTo>
                    <a:pt x="862168" y="2202931"/>
                    <a:pt x="200075" y="2599171"/>
                    <a:pt x="34128" y="2462011"/>
                  </a:cubicBezTo>
                  <a:cubicBezTo>
                    <a:pt x="-131819" y="2324851"/>
                    <a:pt x="364328" y="1669531"/>
                    <a:pt x="308448" y="1324091"/>
                  </a:cubicBezTo>
                  <a:cubicBezTo>
                    <a:pt x="252568" y="978651"/>
                    <a:pt x="101861" y="668771"/>
                    <a:pt x="227168" y="450331"/>
                  </a:cubicBezTo>
                  <a:cubicBezTo>
                    <a:pt x="352475" y="231891"/>
                    <a:pt x="780888" y="33771"/>
                    <a:pt x="1060288" y="134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2Top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68E8F5-4367-2D4D-9631-416CEB0793B0}"/>
                </a:ext>
              </a:extLst>
            </p:cNvPr>
            <p:cNvSpPr txBox="1"/>
            <p:nvPr/>
          </p:nvSpPr>
          <p:spPr>
            <a:xfrm rot="305451">
              <a:off x="1112863" y="3547309"/>
              <a:ext cx="2934073" cy="461665"/>
            </a:xfrm>
            <a:prstGeom prst="rect">
              <a:avLst/>
            </a:prstGeom>
            <a:noFill/>
            <a:scene3d>
              <a:camera prst="orthographicFront">
                <a:rot lat="19799991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Set of Valid Triggers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718CE76-1735-E248-997B-AAC0A6635696}"/>
                </a:ext>
              </a:extLst>
            </p:cNvPr>
            <p:cNvSpPr/>
            <p:nvPr/>
          </p:nvSpPr>
          <p:spPr bwMode="auto">
            <a:xfrm>
              <a:off x="5030876" y="2766261"/>
              <a:ext cx="4155776" cy="2490696"/>
            </a:xfrm>
            <a:custGeom>
              <a:avLst/>
              <a:gdLst>
                <a:gd name="connsiteX0" fmla="*/ 972345 w 4487220"/>
                <a:gd name="connsiteY0" fmla="*/ 205582 h 2784943"/>
                <a:gd name="connsiteX1" fmla="*/ 2140745 w 4487220"/>
                <a:gd name="connsiteY1" fmla="*/ 144622 h 2784943"/>
                <a:gd name="connsiteX2" fmla="*/ 2628425 w 4487220"/>
                <a:gd name="connsiteY2" fmla="*/ 12542 h 2784943"/>
                <a:gd name="connsiteX3" fmla="*/ 3796825 w 4487220"/>
                <a:gd name="connsiteY3" fmla="*/ 490062 h 2784943"/>
                <a:gd name="connsiteX4" fmla="*/ 3847625 w 4487220"/>
                <a:gd name="connsiteY4" fmla="*/ 1170782 h 2784943"/>
                <a:gd name="connsiteX5" fmla="*/ 4467385 w 4487220"/>
                <a:gd name="connsiteY5" fmla="*/ 2115662 h 2784943"/>
                <a:gd name="connsiteX6" fmla="*/ 3004345 w 4487220"/>
                <a:gd name="connsiteY6" fmla="*/ 2410302 h 2784943"/>
                <a:gd name="connsiteX7" fmla="*/ 1622585 w 4487220"/>
                <a:gd name="connsiteY7" fmla="*/ 2430622 h 2784943"/>
                <a:gd name="connsiteX8" fmla="*/ 352585 w 4487220"/>
                <a:gd name="connsiteY8" fmla="*/ 2745582 h 2784943"/>
                <a:gd name="connsiteX9" fmla="*/ 372905 w 4487220"/>
                <a:gd name="connsiteY9" fmla="*/ 1414622 h 2784943"/>
                <a:gd name="connsiteX10" fmla="*/ 17305 w 4487220"/>
                <a:gd name="connsiteY10" fmla="*/ 672942 h 2784943"/>
                <a:gd name="connsiteX11" fmla="*/ 972345 w 4487220"/>
                <a:gd name="connsiteY11" fmla="*/ 205582 h 2784943"/>
                <a:gd name="connsiteX0" fmla="*/ 1397548 w 4506023"/>
                <a:gd name="connsiteY0" fmla="*/ 297983 h 2785904"/>
                <a:gd name="connsiteX1" fmla="*/ 2159548 w 4506023"/>
                <a:gd name="connsiteY1" fmla="*/ 145583 h 2785904"/>
                <a:gd name="connsiteX2" fmla="*/ 2647228 w 4506023"/>
                <a:gd name="connsiteY2" fmla="*/ 13503 h 2785904"/>
                <a:gd name="connsiteX3" fmla="*/ 3815628 w 4506023"/>
                <a:gd name="connsiteY3" fmla="*/ 491023 h 2785904"/>
                <a:gd name="connsiteX4" fmla="*/ 3866428 w 4506023"/>
                <a:gd name="connsiteY4" fmla="*/ 1171743 h 2785904"/>
                <a:gd name="connsiteX5" fmla="*/ 4486188 w 4506023"/>
                <a:gd name="connsiteY5" fmla="*/ 2116623 h 2785904"/>
                <a:gd name="connsiteX6" fmla="*/ 3023148 w 4506023"/>
                <a:gd name="connsiteY6" fmla="*/ 2411263 h 2785904"/>
                <a:gd name="connsiteX7" fmla="*/ 1641388 w 4506023"/>
                <a:gd name="connsiteY7" fmla="*/ 2431583 h 2785904"/>
                <a:gd name="connsiteX8" fmla="*/ 371388 w 4506023"/>
                <a:gd name="connsiteY8" fmla="*/ 2746543 h 2785904"/>
                <a:gd name="connsiteX9" fmla="*/ 391708 w 4506023"/>
                <a:gd name="connsiteY9" fmla="*/ 1415583 h 2785904"/>
                <a:gd name="connsiteX10" fmla="*/ 36108 w 4506023"/>
                <a:gd name="connsiteY10" fmla="*/ 673903 h 2785904"/>
                <a:gd name="connsiteX11" fmla="*/ 1397548 w 4506023"/>
                <a:gd name="connsiteY11" fmla="*/ 297983 h 2785904"/>
                <a:gd name="connsiteX0" fmla="*/ 1103523 w 4211998"/>
                <a:gd name="connsiteY0" fmla="*/ 297983 h 2785904"/>
                <a:gd name="connsiteX1" fmla="*/ 1865523 w 4211998"/>
                <a:gd name="connsiteY1" fmla="*/ 145583 h 2785904"/>
                <a:gd name="connsiteX2" fmla="*/ 2353203 w 4211998"/>
                <a:gd name="connsiteY2" fmla="*/ 13503 h 2785904"/>
                <a:gd name="connsiteX3" fmla="*/ 3521603 w 4211998"/>
                <a:gd name="connsiteY3" fmla="*/ 491023 h 2785904"/>
                <a:gd name="connsiteX4" fmla="*/ 3572403 w 4211998"/>
                <a:gd name="connsiteY4" fmla="*/ 1171743 h 2785904"/>
                <a:gd name="connsiteX5" fmla="*/ 4192163 w 4211998"/>
                <a:gd name="connsiteY5" fmla="*/ 2116623 h 2785904"/>
                <a:gd name="connsiteX6" fmla="*/ 2729123 w 4211998"/>
                <a:gd name="connsiteY6" fmla="*/ 2411263 h 2785904"/>
                <a:gd name="connsiteX7" fmla="*/ 1347363 w 4211998"/>
                <a:gd name="connsiteY7" fmla="*/ 2431583 h 2785904"/>
                <a:gd name="connsiteX8" fmla="*/ 77363 w 4211998"/>
                <a:gd name="connsiteY8" fmla="*/ 2746543 h 2785904"/>
                <a:gd name="connsiteX9" fmla="*/ 97683 w 4211998"/>
                <a:gd name="connsiteY9" fmla="*/ 1415583 h 2785904"/>
                <a:gd name="connsiteX10" fmla="*/ 270403 w 4211998"/>
                <a:gd name="connsiteY10" fmla="*/ 734863 h 2785904"/>
                <a:gd name="connsiteX11" fmla="*/ 1103523 w 4211998"/>
                <a:gd name="connsiteY11" fmla="*/ 297983 h 2785904"/>
                <a:gd name="connsiteX0" fmla="*/ 1103523 w 4211998"/>
                <a:gd name="connsiteY0" fmla="*/ 285447 h 2773368"/>
                <a:gd name="connsiteX1" fmla="*/ 1946803 w 4211998"/>
                <a:gd name="connsiteY1" fmla="*/ 600407 h 2773368"/>
                <a:gd name="connsiteX2" fmla="*/ 2353203 w 4211998"/>
                <a:gd name="connsiteY2" fmla="*/ 967 h 2773368"/>
                <a:gd name="connsiteX3" fmla="*/ 3521603 w 4211998"/>
                <a:gd name="connsiteY3" fmla="*/ 478487 h 2773368"/>
                <a:gd name="connsiteX4" fmla="*/ 3572403 w 4211998"/>
                <a:gd name="connsiteY4" fmla="*/ 1159207 h 2773368"/>
                <a:gd name="connsiteX5" fmla="*/ 4192163 w 4211998"/>
                <a:gd name="connsiteY5" fmla="*/ 2104087 h 2773368"/>
                <a:gd name="connsiteX6" fmla="*/ 2729123 w 4211998"/>
                <a:gd name="connsiteY6" fmla="*/ 2398727 h 2773368"/>
                <a:gd name="connsiteX7" fmla="*/ 1347363 w 4211998"/>
                <a:gd name="connsiteY7" fmla="*/ 2419047 h 2773368"/>
                <a:gd name="connsiteX8" fmla="*/ 77363 w 4211998"/>
                <a:gd name="connsiteY8" fmla="*/ 2734007 h 2773368"/>
                <a:gd name="connsiteX9" fmla="*/ 97683 w 4211998"/>
                <a:gd name="connsiteY9" fmla="*/ 1403047 h 2773368"/>
                <a:gd name="connsiteX10" fmla="*/ 270403 w 4211998"/>
                <a:gd name="connsiteY10" fmla="*/ 722327 h 2773368"/>
                <a:gd name="connsiteX11" fmla="*/ 1103523 w 4211998"/>
                <a:gd name="connsiteY11" fmla="*/ 285447 h 2773368"/>
                <a:gd name="connsiteX0" fmla="*/ 1103523 w 4211998"/>
                <a:gd name="connsiteY0" fmla="*/ 13399 h 2501320"/>
                <a:gd name="connsiteX1" fmla="*/ 1946803 w 4211998"/>
                <a:gd name="connsiteY1" fmla="*/ 328359 h 2501320"/>
                <a:gd name="connsiteX2" fmla="*/ 2881523 w 4211998"/>
                <a:gd name="connsiteY2" fmla="*/ 3239 h 2501320"/>
                <a:gd name="connsiteX3" fmla="*/ 3521603 w 4211998"/>
                <a:gd name="connsiteY3" fmla="*/ 206439 h 2501320"/>
                <a:gd name="connsiteX4" fmla="*/ 3572403 w 4211998"/>
                <a:gd name="connsiteY4" fmla="*/ 887159 h 2501320"/>
                <a:gd name="connsiteX5" fmla="*/ 4192163 w 4211998"/>
                <a:gd name="connsiteY5" fmla="*/ 1832039 h 2501320"/>
                <a:gd name="connsiteX6" fmla="*/ 2729123 w 4211998"/>
                <a:gd name="connsiteY6" fmla="*/ 2126679 h 2501320"/>
                <a:gd name="connsiteX7" fmla="*/ 1347363 w 4211998"/>
                <a:gd name="connsiteY7" fmla="*/ 2146999 h 2501320"/>
                <a:gd name="connsiteX8" fmla="*/ 77363 w 4211998"/>
                <a:gd name="connsiteY8" fmla="*/ 2461959 h 2501320"/>
                <a:gd name="connsiteX9" fmla="*/ 97683 w 4211998"/>
                <a:gd name="connsiteY9" fmla="*/ 1130999 h 2501320"/>
                <a:gd name="connsiteX10" fmla="*/ 270403 w 4211998"/>
                <a:gd name="connsiteY10" fmla="*/ 450279 h 2501320"/>
                <a:gd name="connsiteX11" fmla="*/ 1103523 w 4211998"/>
                <a:gd name="connsiteY11" fmla="*/ 13399 h 2501320"/>
                <a:gd name="connsiteX0" fmla="*/ 1103523 w 4199011"/>
                <a:gd name="connsiteY0" fmla="*/ 13451 h 2501372"/>
                <a:gd name="connsiteX1" fmla="*/ 1946803 w 4199011"/>
                <a:gd name="connsiteY1" fmla="*/ 328411 h 2501372"/>
                <a:gd name="connsiteX2" fmla="*/ 2881523 w 4199011"/>
                <a:gd name="connsiteY2" fmla="*/ 3291 h 2501372"/>
                <a:gd name="connsiteX3" fmla="*/ 3521603 w 4199011"/>
                <a:gd name="connsiteY3" fmla="*/ 206491 h 2501372"/>
                <a:gd name="connsiteX4" fmla="*/ 3287923 w 4199011"/>
                <a:gd name="connsiteY4" fmla="*/ 897371 h 2501372"/>
                <a:gd name="connsiteX5" fmla="*/ 4192163 w 4199011"/>
                <a:gd name="connsiteY5" fmla="*/ 1832091 h 2501372"/>
                <a:gd name="connsiteX6" fmla="*/ 2729123 w 4199011"/>
                <a:gd name="connsiteY6" fmla="*/ 2126731 h 2501372"/>
                <a:gd name="connsiteX7" fmla="*/ 1347363 w 4199011"/>
                <a:gd name="connsiteY7" fmla="*/ 2147051 h 2501372"/>
                <a:gd name="connsiteX8" fmla="*/ 77363 w 4199011"/>
                <a:gd name="connsiteY8" fmla="*/ 2462011 h 2501372"/>
                <a:gd name="connsiteX9" fmla="*/ 97683 w 4199011"/>
                <a:gd name="connsiteY9" fmla="*/ 1131051 h 2501372"/>
                <a:gd name="connsiteX10" fmla="*/ 270403 w 4199011"/>
                <a:gd name="connsiteY10" fmla="*/ 450331 h 2501372"/>
                <a:gd name="connsiteX11" fmla="*/ 1103523 w 4199011"/>
                <a:gd name="connsiteY11" fmla="*/ 13451 h 2501372"/>
                <a:gd name="connsiteX0" fmla="*/ 1060288 w 4155776"/>
                <a:gd name="connsiteY0" fmla="*/ 13451 h 2490696"/>
                <a:gd name="connsiteX1" fmla="*/ 1903568 w 4155776"/>
                <a:gd name="connsiteY1" fmla="*/ 328411 h 2490696"/>
                <a:gd name="connsiteX2" fmla="*/ 2838288 w 4155776"/>
                <a:gd name="connsiteY2" fmla="*/ 3291 h 2490696"/>
                <a:gd name="connsiteX3" fmla="*/ 3478368 w 4155776"/>
                <a:gd name="connsiteY3" fmla="*/ 206491 h 2490696"/>
                <a:gd name="connsiteX4" fmla="*/ 3244688 w 4155776"/>
                <a:gd name="connsiteY4" fmla="*/ 897371 h 2490696"/>
                <a:gd name="connsiteX5" fmla="*/ 4148928 w 4155776"/>
                <a:gd name="connsiteY5" fmla="*/ 1832091 h 2490696"/>
                <a:gd name="connsiteX6" fmla="*/ 2685888 w 4155776"/>
                <a:gd name="connsiteY6" fmla="*/ 2126731 h 2490696"/>
                <a:gd name="connsiteX7" fmla="*/ 1304128 w 4155776"/>
                <a:gd name="connsiteY7" fmla="*/ 2147051 h 2490696"/>
                <a:gd name="connsiteX8" fmla="*/ 34128 w 4155776"/>
                <a:gd name="connsiteY8" fmla="*/ 2462011 h 2490696"/>
                <a:gd name="connsiteX9" fmla="*/ 308448 w 4155776"/>
                <a:gd name="connsiteY9" fmla="*/ 1324091 h 2490696"/>
                <a:gd name="connsiteX10" fmla="*/ 227168 w 4155776"/>
                <a:gd name="connsiteY10" fmla="*/ 450331 h 2490696"/>
                <a:gd name="connsiteX11" fmla="*/ 1060288 w 4155776"/>
                <a:gd name="connsiteY11" fmla="*/ 13451 h 249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55776" h="2490696">
                  <a:moveTo>
                    <a:pt x="1060288" y="13451"/>
                  </a:moveTo>
                  <a:cubicBezTo>
                    <a:pt x="1339688" y="-6869"/>
                    <a:pt x="1607235" y="330104"/>
                    <a:pt x="1903568" y="328411"/>
                  </a:cubicBezTo>
                  <a:cubicBezTo>
                    <a:pt x="2199901" y="326718"/>
                    <a:pt x="2575821" y="23611"/>
                    <a:pt x="2838288" y="3291"/>
                  </a:cubicBezTo>
                  <a:cubicBezTo>
                    <a:pt x="3100755" y="-17029"/>
                    <a:pt x="3410635" y="57478"/>
                    <a:pt x="3478368" y="206491"/>
                  </a:cubicBezTo>
                  <a:cubicBezTo>
                    <a:pt x="3546101" y="355504"/>
                    <a:pt x="3132928" y="626438"/>
                    <a:pt x="3244688" y="897371"/>
                  </a:cubicBezTo>
                  <a:cubicBezTo>
                    <a:pt x="3356448" y="1168304"/>
                    <a:pt x="4242061" y="1627198"/>
                    <a:pt x="4148928" y="1832091"/>
                  </a:cubicBezTo>
                  <a:cubicBezTo>
                    <a:pt x="4055795" y="2036984"/>
                    <a:pt x="3160021" y="2074238"/>
                    <a:pt x="2685888" y="2126731"/>
                  </a:cubicBezTo>
                  <a:cubicBezTo>
                    <a:pt x="2211755" y="2179224"/>
                    <a:pt x="1746088" y="2091171"/>
                    <a:pt x="1304128" y="2147051"/>
                  </a:cubicBezTo>
                  <a:cubicBezTo>
                    <a:pt x="862168" y="2202931"/>
                    <a:pt x="200075" y="2599171"/>
                    <a:pt x="34128" y="2462011"/>
                  </a:cubicBezTo>
                  <a:cubicBezTo>
                    <a:pt x="-131819" y="2324851"/>
                    <a:pt x="364328" y="1669531"/>
                    <a:pt x="308448" y="1324091"/>
                  </a:cubicBezTo>
                  <a:cubicBezTo>
                    <a:pt x="252568" y="978651"/>
                    <a:pt x="101861" y="668771"/>
                    <a:pt x="227168" y="450331"/>
                  </a:cubicBezTo>
                  <a:cubicBezTo>
                    <a:pt x="352475" y="231891"/>
                    <a:pt x="780888" y="33771"/>
                    <a:pt x="1060288" y="134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2Top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6B0EFD-7010-BB43-9325-B9E1CCD57386}"/>
                </a:ext>
              </a:extLst>
            </p:cNvPr>
            <p:cNvSpPr txBox="1"/>
            <p:nvPr/>
          </p:nvSpPr>
          <p:spPr>
            <a:xfrm rot="305451">
              <a:off x="5445077" y="3756859"/>
              <a:ext cx="2934073" cy="461665"/>
            </a:xfrm>
            <a:prstGeom prst="rect">
              <a:avLst/>
            </a:prstGeom>
            <a:noFill/>
            <a:scene3d>
              <a:camera prst="orthographicFront">
                <a:rot lat="19799991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Set of Valid Triggers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608125-3582-2C4F-8C06-BD0F04583121}"/>
                </a:ext>
              </a:extLst>
            </p:cNvPr>
            <p:cNvSpPr/>
            <p:nvPr/>
          </p:nvSpPr>
          <p:spPr bwMode="auto">
            <a:xfrm>
              <a:off x="5030876" y="2467971"/>
              <a:ext cx="4155776" cy="2490696"/>
            </a:xfrm>
            <a:custGeom>
              <a:avLst/>
              <a:gdLst>
                <a:gd name="connsiteX0" fmla="*/ 972345 w 4487220"/>
                <a:gd name="connsiteY0" fmla="*/ 205582 h 2784943"/>
                <a:gd name="connsiteX1" fmla="*/ 2140745 w 4487220"/>
                <a:gd name="connsiteY1" fmla="*/ 144622 h 2784943"/>
                <a:gd name="connsiteX2" fmla="*/ 2628425 w 4487220"/>
                <a:gd name="connsiteY2" fmla="*/ 12542 h 2784943"/>
                <a:gd name="connsiteX3" fmla="*/ 3796825 w 4487220"/>
                <a:gd name="connsiteY3" fmla="*/ 490062 h 2784943"/>
                <a:gd name="connsiteX4" fmla="*/ 3847625 w 4487220"/>
                <a:gd name="connsiteY4" fmla="*/ 1170782 h 2784943"/>
                <a:gd name="connsiteX5" fmla="*/ 4467385 w 4487220"/>
                <a:gd name="connsiteY5" fmla="*/ 2115662 h 2784943"/>
                <a:gd name="connsiteX6" fmla="*/ 3004345 w 4487220"/>
                <a:gd name="connsiteY6" fmla="*/ 2410302 h 2784943"/>
                <a:gd name="connsiteX7" fmla="*/ 1622585 w 4487220"/>
                <a:gd name="connsiteY7" fmla="*/ 2430622 h 2784943"/>
                <a:gd name="connsiteX8" fmla="*/ 352585 w 4487220"/>
                <a:gd name="connsiteY8" fmla="*/ 2745582 h 2784943"/>
                <a:gd name="connsiteX9" fmla="*/ 372905 w 4487220"/>
                <a:gd name="connsiteY9" fmla="*/ 1414622 h 2784943"/>
                <a:gd name="connsiteX10" fmla="*/ 17305 w 4487220"/>
                <a:gd name="connsiteY10" fmla="*/ 672942 h 2784943"/>
                <a:gd name="connsiteX11" fmla="*/ 972345 w 4487220"/>
                <a:gd name="connsiteY11" fmla="*/ 205582 h 2784943"/>
                <a:gd name="connsiteX0" fmla="*/ 1397548 w 4506023"/>
                <a:gd name="connsiteY0" fmla="*/ 297983 h 2785904"/>
                <a:gd name="connsiteX1" fmla="*/ 2159548 w 4506023"/>
                <a:gd name="connsiteY1" fmla="*/ 145583 h 2785904"/>
                <a:gd name="connsiteX2" fmla="*/ 2647228 w 4506023"/>
                <a:gd name="connsiteY2" fmla="*/ 13503 h 2785904"/>
                <a:gd name="connsiteX3" fmla="*/ 3815628 w 4506023"/>
                <a:gd name="connsiteY3" fmla="*/ 491023 h 2785904"/>
                <a:gd name="connsiteX4" fmla="*/ 3866428 w 4506023"/>
                <a:gd name="connsiteY4" fmla="*/ 1171743 h 2785904"/>
                <a:gd name="connsiteX5" fmla="*/ 4486188 w 4506023"/>
                <a:gd name="connsiteY5" fmla="*/ 2116623 h 2785904"/>
                <a:gd name="connsiteX6" fmla="*/ 3023148 w 4506023"/>
                <a:gd name="connsiteY6" fmla="*/ 2411263 h 2785904"/>
                <a:gd name="connsiteX7" fmla="*/ 1641388 w 4506023"/>
                <a:gd name="connsiteY7" fmla="*/ 2431583 h 2785904"/>
                <a:gd name="connsiteX8" fmla="*/ 371388 w 4506023"/>
                <a:gd name="connsiteY8" fmla="*/ 2746543 h 2785904"/>
                <a:gd name="connsiteX9" fmla="*/ 391708 w 4506023"/>
                <a:gd name="connsiteY9" fmla="*/ 1415583 h 2785904"/>
                <a:gd name="connsiteX10" fmla="*/ 36108 w 4506023"/>
                <a:gd name="connsiteY10" fmla="*/ 673903 h 2785904"/>
                <a:gd name="connsiteX11" fmla="*/ 1397548 w 4506023"/>
                <a:gd name="connsiteY11" fmla="*/ 297983 h 2785904"/>
                <a:gd name="connsiteX0" fmla="*/ 1103523 w 4211998"/>
                <a:gd name="connsiteY0" fmla="*/ 297983 h 2785904"/>
                <a:gd name="connsiteX1" fmla="*/ 1865523 w 4211998"/>
                <a:gd name="connsiteY1" fmla="*/ 145583 h 2785904"/>
                <a:gd name="connsiteX2" fmla="*/ 2353203 w 4211998"/>
                <a:gd name="connsiteY2" fmla="*/ 13503 h 2785904"/>
                <a:gd name="connsiteX3" fmla="*/ 3521603 w 4211998"/>
                <a:gd name="connsiteY3" fmla="*/ 491023 h 2785904"/>
                <a:gd name="connsiteX4" fmla="*/ 3572403 w 4211998"/>
                <a:gd name="connsiteY4" fmla="*/ 1171743 h 2785904"/>
                <a:gd name="connsiteX5" fmla="*/ 4192163 w 4211998"/>
                <a:gd name="connsiteY5" fmla="*/ 2116623 h 2785904"/>
                <a:gd name="connsiteX6" fmla="*/ 2729123 w 4211998"/>
                <a:gd name="connsiteY6" fmla="*/ 2411263 h 2785904"/>
                <a:gd name="connsiteX7" fmla="*/ 1347363 w 4211998"/>
                <a:gd name="connsiteY7" fmla="*/ 2431583 h 2785904"/>
                <a:gd name="connsiteX8" fmla="*/ 77363 w 4211998"/>
                <a:gd name="connsiteY8" fmla="*/ 2746543 h 2785904"/>
                <a:gd name="connsiteX9" fmla="*/ 97683 w 4211998"/>
                <a:gd name="connsiteY9" fmla="*/ 1415583 h 2785904"/>
                <a:gd name="connsiteX10" fmla="*/ 270403 w 4211998"/>
                <a:gd name="connsiteY10" fmla="*/ 734863 h 2785904"/>
                <a:gd name="connsiteX11" fmla="*/ 1103523 w 4211998"/>
                <a:gd name="connsiteY11" fmla="*/ 297983 h 2785904"/>
                <a:gd name="connsiteX0" fmla="*/ 1103523 w 4211998"/>
                <a:gd name="connsiteY0" fmla="*/ 285447 h 2773368"/>
                <a:gd name="connsiteX1" fmla="*/ 1946803 w 4211998"/>
                <a:gd name="connsiteY1" fmla="*/ 600407 h 2773368"/>
                <a:gd name="connsiteX2" fmla="*/ 2353203 w 4211998"/>
                <a:gd name="connsiteY2" fmla="*/ 967 h 2773368"/>
                <a:gd name="connsiteX3" fmla="*/ 3521603 w 4211998"/>
                <a:gd name="connsiteY3" fmla="*/ 478487 h 2773368"/>
                <a:gd name="connsiteX4" fmla="*/ 3572403 w 4211998"/>
                <a:gd name="connsiteY4" fmla="*/ 1159207 h 2773368"/>
                <a:gd name="connsiteX5" fmla="*/ 4192163 w 4211998"/>
                <a:gd name="connsiteY5" fmla="*/ 2104087 h 2773368"/>
                <a:gd name="connsiteX6" fmla="*/ 2729123 w 4211998"/>
                <a:gd name="connsiteY6" fmla="*/ 2398727 h 2773368"/>
                <a:gd name="connsiteX7" fmla="*/ 1347363 w 4211998"/>
                <a:gd name="connsiteY7" fmla="*/ 2419047 h 2773368"/>
                <a:gd name="connsiteX8" fmla="*/ 77363 w 4211998"/>
                <a:gd name="connsiteY8" fmla="*/ 2734007 h 2773368"/>
                <a:gd name="connsiteX9" fmla="*/ 97683 w 4211998"/>
                <a:gd name="connsiteY9" fmla="*/ 1403047 h 2773368"/>
                <a:gd name="connsiteX10" fmla="*/ 270403 w 4211998"/>
                <a:gd name="connsiteY10" fmla="*/ 722327 h 2773368"/>
                <a:gd name="connsiteX11" fmla="*/ 1103523 w 4211998"/>
                <a:gd name="connsiteY11" fmla="*/ 285447 h 2773368"/>
                <a:gd name="connsiteX0" fmla="*/ 1103523 w 4211998"/>
                <a:gd name="connsiteY0" fmla="*/ 13399 h 2501320"/>
                <a:gd name="connsiteX1" fmla="*/ 1946803 w 4211998"/>
                <a:gd name="connsiteY1" fmla="*/ 328359 h 2501320"/>
                <a:gd name="connsiteX2" fmla="*/ 2881523 w 4211998"/>
                <a:gd name="connsiteY2" fmla="*/ 3239 h 2501320"/>
                <a:gd name="connsiteX3" fmla="*/ 3521603 w 4211998"/>
                <a:gd name="connsiteY3" fmla="*/ 206439 h 2501320"/>
                <a:gd name="connsiteX4" fmla="*/ 3572403 w 4211998"/>
                <a:gd name="connsiteY4" fmla="*/ 887159 h 2501320"/>
                <a:gd name="connsiteX5" fmla="*/ 4192163 w 4211998"/>
                <a:gd name="connsiteY5" fmla="*/ 1832039 h 2501320"/>
                <a:gd name="connsiteX6" fmla="*/ 2729123 w 4211998"/>
                <a:gd name="connsiteY6" fmla="*/ 2126679 h 2501320"/>
                <a:gd name="connsiteX7" fmla="*/ 1347363 w 4211998"/>
                <a:gd name="connsiteY7" fmla="*/ 2146999 h 2501320"/>
                <a:gd name="connsiteX8" fmla="*/ 77363 w 4211998"/>
                <a:gd name="connsiteY8" fmla="*/ 2461959 h 2501320"/>
                <a:gd name="connsiteX9" fmla="*/ 97683 w 4211998"/>
                <a:gd name="connsiteY9" fmla="*/ 1130999 h 2501320"/>
                <a:gd name="connsiteX10" fmla="*/ 270403 w 4211998"/>
                <a:gd name="connsiteY10" fmla="*/ 450279 h 2501320"/>
                <a:gd name="connsiteX11" fmla="*/ 1103523 w 4211998"/>
                <a:gd name="connsiteY11" fmla="*/ 13399 h 2501320"/>
                <a:gd name="connsiteX0" fmla="*/ 1103523 w 4199011"/>
                <a:gd name="connsiteY0" fmla="*/ 13451 h 2501372"/>
                <a:gd name="connsiteX1" fmla="*/ 1946803 w 4199011"/>
                <a:gd name="connsiteY1" fmla="*/ 328411 h 2501372"/>
                <a:gd name="connsiteX2" fmla="*/ 2881523 w 4199011"/>
                <a:gd name="connsiteY2" fmla="*/ 3291 h 2501372"/>
                <a:gd name="connsiteX3" fmla="*/ 3521603 w 4199011"/>
                <a:gd name="connsiteY3" fmla="*/ 206491 h 2501372"/>
                <a:gd name="connsiteX4" fmla="*/ 3287923 w 4199011"/>
                <a:gd name="connsiteY4" fmla="*/ 897371 h 2501372"/>
                <a:gd name="connsiteX5" fmla="*/ 4192163 w 4199011"/>
                <a:gd name="connsiteY5" fmla="*/ 1832091 h 2501372"/>
                <a:gd name="connsiteX6" fmla="*/ 2729123 w 4199011"/>
                <a:gd name="connsiteY6" fmla="*/ 2126731 h 2501372"/>
                <a:gd name="connsiteX7" fmla="*/ 1347363 w 4199011"/>
                <a:gd name="connsiteY7" fmla="*/ 2147051 h 2501372"/>
                <a:gd name="connsiteX8" fmla="*/ 77363 w 4199011"/>
                <a:gd name="connsiteY8" fmla="*/ 2462011 h 2501372"/>
                <a:gd name="connsiteX9" fmla="*/ 97683 w 4199011"/>
                <a:gd name="connsiteY9" fmla="*/ 1131051 h 2501372"/>
                <a:gd name="connsiteX10" fmla="*/ 270403 w 4199011"/>
                <a:gd name="connsiteY10" fmla="*/ 450331 h 2501372"/>
                <a:gd name="connsiteX11" fmla="*/ 1103523 w 4199011"/>
                <a:gd name="connsiteY11" fmla="*/ 13451 h 2501372"/>
                <a:gd name="connsiteX0" fmla="*/ 1060288 w 4155776"/>
                <a:gd name="connsiteY0" fmla="*/ 13451 h 2490696"/>
                <a:gd name="connsiteX1" fmla="*/ 1903568 w 4155776"/>
                <a:gd name="connsiteY1" fmla="*/ 328411 h 2490696"/>
                <a:gd name="connsiteX2" fmla="*/ 2838288 w 4155776"/>
                <a:gd name="connsiteY2" fmla="*/ 3291 h 2490696"/>
                <a:gd name="connsiteX3" fmla="*/ 3478368 w 4155776"/>
                <a:gd name="connsiteY3" fmla="*/ 206491 h 2490696"/>
                <a:gd name="connsiteX4" fmla="*/ 3244688 w 4155776"/>
                <a:gd name="connsiteY4" fmla="*/ 897371 h 2490696"/>
                <a:gd name="connsiteX5" fmla="*/ 4148928 w 4155776"/>
                <a:gd name="connsiteY5" fmla="*/ 1832091 h 2490696"/>
                <a:gd name="connsiteX6" fmla="*/ 2685888 w 4155776"/>
                <a:gd name="connsiteY6" fmla="*/ 2126731 h 2490696"/>
                <a:gd name="connsiteX7" fmla="*/ 1304128 w 4155776"/>
                <a:gd name="connsiteY7" fmla="*/ 2147051 h 2490696"/>
                <a:gd name="connsiteX8" fmla="*/ 34128 w 4155776"/>
                <a:gd name="connsiteY8" fmla="*/ 2462011 h 2490696"/>
                <a:gd name="connsiteX9" fmla="*/ 308448 w 4155776"/>
                <a:gd name="connsiteY9" fmla="*/ 1324091 h 2490696"/>
                <a:gd name="connsiteX10" fmla="*/ 227168 w 4155776"/>
                <a:gd name="connsiteY10" fmla="*/ 450331 h 2490696"/>
                <a:gd name="connsiteX11" fmla="*/ 1060288 w 4155776"/>
                <a:gd name="connsiteY11" fmla="*/ 13451 h 249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55776" h="2490696">
                  <a:moveTo>
                    <a:pt x="1060288" y="13451"/>
                  </a:moveTo>
                  <a:cubicBezTo>
                    <a:pt x="1339688" y="-6869"/>
                    <a:pt x="1607235" y="330104"/>
                    <a:pt x="1903568" y="328411"/>
                  </a:cubicBezTo>
                  <a:cubicBezTo>
                    <a:pt x="2199901" y="326718"/>
                    <a:pt x="2575821" y="23611"/>
                    <a:pt x="2838288" y="3291"/>
                  </a:cubicBezTo>
                  <a:cubicBezTo>
                    <a:pt x="3100755" y="-17029"/>
                    <a:pt x="3410635" y="57478"/>
                    <a:pt x="3478368" y="206491"/>
                  </a:cubicBezTo>
                  <a:cubicBezTo>
                    <a:pt x="3546101" y="355504"/>
                    <a:pt x="3132928" y="626438"/>
                    <a:pt x="3244688" y="897371"/>
                  </a:cubicBezTo>
                  <a:cubicBezTo>
                    <a:pt x="3356448" y="1168304"/>
                    <a:pt x="4242061" y="1627198"/>
                    <a:pt x="4148928" y="1832091"/>
                  </a:cubicBezTo>
                  <a:cubicBezTo>
                    <a:pt x="4055795" y="2036984"/>
                    <a:pt x="3160021" y="2074238"/>
                    <a:pt x="2685888" y="2126731"/>
                  </a:cubicBezTo>
                  <a:cubicBezTo>
                    <a:pt x="2211755" y="2179224"/>
                    <a:pt x="1746088" y="2091171"/>
                    <a:pt x="1304128" y="2147051"/>
                  </a:cubicBezTo>
                  <a:cubicBezTo>
                    <a:pt x="862168" y="2202931"/>
                    <a:pt x="200075" y="2599171"/>
                    <a:pt x="34128" y="2462011"/>
                  </a:cubicBezTo>
                  <a:cubicBezTo>
                    <a:pt x="-131819" y="2324851"/>
                    <a:pt x="364328" y="1669531"/>
                    <a:pt x="308448" y="1324091"/>
                  </a:cubicBezTo>
                  <a:cubicBezTo>
                    <a:pt x="252568" y="978651"/>
                    <a:pt x="101861" y="668771"/>
                    <a:pt x="227168" y="450331"/>
                  </a:cubicBezTo>
                  <a:cubicBezTo>
                    <a:pt x="352475" y="231891"/>
                    <a:pt x="780888" y="33771"/>
                    <a:pt x="1060288" y="13451"/>
                  </a:cubicBezTo>
                  <a:close/>
                </a:path>
              </a:pathLst>
            </a:custGeom>
            <a:solidFill>
              <a:srgbClr val="FFFF00">
                <a:alpha val="61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2Top"/>
              <a:lightRig rig="glow" dir="t"/>
            </a:scene3d>
            <a:sp3d extrusionH="304800" contourW="12700" prstMaterial="clear">
              <a:extrusionClr>
                <a:srgbClr val="FFFF00"/>
              </a:extrusionClr>
              <a:contourClr>
                <a:schemeClr val="accent1"/>
              </a:contour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ADAF352-92F2-9D4D-A580-76431026EFB6}"/>
                </a:ext>
              </a:extLst>
            </p:cNvPr>
            <p:cNvSpPr/>
            <p:nvPr/>
          </p:nvSpPr>
          <p:spPr bwMode="auto">
            <a:xfrm>
              <a:off x="2714625" y="4275930"/>
              <a:ext cx="3714750" cy="290142"/>
            </a:xfrm>
            <a:custGeom>
              <a:avLst/>
              <a:gdLst>
                <a:gd name="connsiteX0" fmla="*/ 0 w 3714750"/>
                <a:gd name="connsiteY0" fmla="*/ 0 h 811680"/>
                <a:gd name="connsiteX1" fmla="*/ 1760220 w 3714750"/>
                <a:gd name="connsiteY1" fmla="*/ 811530 h 811680"/>
                <a:gd name="connsiteX2" fmla="*/ 3714750 w 3714750"/>
                <a:gd name="connsiteY2" fmla="*/ 68580 h 81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0" h="811680">
                  <a:moveTo>
                    <a:pt x="0" y="0"/>
                  </a:moveTo>
                  <a:cubicBezTo>
                    <a:pt x="570547" y="400050"/>
                    <a:pt x="1141095" y="800100"/>
                    <a:pt x="1760220" y="811530"/>
                  </a:cubicBezTo>
                  <a:cubicBezTo>
                    <a:pt x="2379345" y="822960"/>
                    <a:pt x="3387090" y="179070"/>
                    <a:pt x="3714750" y="6858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7919C-852F-3E4D-B64A-C08418F1A0B0}"/>
                </a:ext>
              </a:extLst>
            </p:cNvPr>
            <p:cNvSpPr txBox="1"/>
            <p:nvPr/>
          </p:nvSpPr>
          <p:spPr>
            <a:xfrm>
              <a:off x="3421685" y="4537440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Max-entropy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17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E200-7D5B-8C4D-B56A-5B01F31A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high-level idea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682FFDA-7B0F-B644-A1CE-2984D74F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27" y="961963"/>
            <a:ext cx="6875145" cy="328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F92E9C5-4A7C-7D4C-BBC4-646668EF4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4298858"/>
                <a:ext cx="8670472" cy="187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400" dirty="0"/>
                  <a:t>A trigger’s unknown probability density is measured by its attack success rate (</a:t>
                </a:r>
                <a:r>
                  <a:rPr lang="en-US" altLang="zh-CN" sz="2400" b="1" dirty="0">
                    <a:solidFill>
                      <a:srgbClr val="00B050"/>
                    </a:solidFill>
                  </a:rPr>
                  <a:t>ASR</a:t>
                </a:r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The ASR function is truncated in to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 levels, giving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 sets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altLang="zh-CN" sz="2400" i="1" baseline="-25000" dirty="0"/>
                  <a:t>1..N</a:t>
                </a:r>
              </a:p>
              <a:p>
                <a:r>
                  <a:rPr lang="en-US" altLang="zh-CN" sz="2400" dirty="0"/>
                  <a:t>Each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i="1" baseline="-25000" dirty="0"/>
                  <a:t>  </a:t>
                </a:r>
                <a:r>
                  <a:rPr lang="en-US" altLang="zh-CN" sz="2400" i="1" dirty="0"/>
                  <a:t>i</a:t>
                </a:r>
                <a:r>
                  <a:rPr lang="en-US" altLang="zh-CN" sz="2400" dirty="0"/>
                  <a:t>s modeled by a neural network </a:t>
                </a:r>
                <a:r>
                  <a:rPr lang="en-US" altLang="zh-CN" sz="2400" i="1" dirty="0"/>
                  <a:t>G</a:t>
                </a:r>
                <a:r>
                  <a:rPr lang="en-US" altLang="zh-CN" sz="2400" i="1" baseline="-25000" dirty="0"/>
                  <a:t>i</a:t>
                </a:r>
                <a:r>
                  <a:rPr lang="en-US" altLang="zh-CN" sz="2400" dirty="0"/>
                  <a:t> </a:t>
                </a:r>
              </a:p>
              <a:p>
                <a:r>
                  <a:rPr lang="en-US" altLang="zh-CN" sz="2400" i="1" dirty="0"/>
                  <a:t>G</a:t>
                </a:r>
                <a:r>
                  <a:rPr lang="en-US" altLang="zh-CN" sz="2400" i="1" baseline="-25000" dirty="0"/>
                  <a:t>1..N</a:t>
                </a:r>
                <a:r>
                  <a:rPr lang="en-US" altLang="zh-CN" sz="2400" dirty="0"/>
                  <a:t> reconstructs the distribution via staircase approximation</a:t>
                </a:r>
              </a:p>
              <a:p>
                <a:pPr marL="0" indent="0">
                  <a:buNone/>
                </a:pPr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F92E9C5-4A7C-7D4C-BBC4-646668EF4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4298858"/>
                <a:ext cx="8670472" cy="1878311"/>
              </a:xfrm>
              <a:prstGeom prst="rect">
                <a:avLst/>
              </a:prstGeom>
              <a:blipFill>
                <a:blip r:embed="rId4"/>
                <a:stretch>
                  <a:fillRect l="-1054" t="-2597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52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2BA5-880A-CB4E-A586-5C410341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idealized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22C006-4502-0544-A37F-F40B089AED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979698"/>
                <a:ext cx="8716192" cy="576239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←0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/>
                  <a:t>:</a:t>
                </a:r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𝐴𝑆𝑅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800100" lvl="2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	          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probability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as ensemble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400050" lvl="1" indent="0"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</a:rPr>
                  <a:t>Ensemble weights decided by the maximized entropies and the shape of ASR function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22C006-4502-0544-A37F-F40B089A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79698"/>
                <a:ext cx="8716192" cy="5762392"/>
              </a:xfrm>
              <a:prstGeom prst="rect">
                <a:avLst/>
              </a:prstGeom>
              <a:blipFill>
                <a:blip r:embed="rId3"/>
                <a:stretch>
                  <a:fillRect l="-872" t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02FACD-687F-FB41-9FF9-16BC57B7D1A8}"/>
              </a:ext>
            </a:extLst>
          </p:cNvPr>
          <p:cNvSpPr txBox="1">
            <a:spLocks/>
          </p:cNvSpPr>
          <p:nvPr/>
        </p:nvSpPr>
        <p:spPr>
          <a:xfrm>
            <a:off x="130628" y="2735580"/>
            <a:ext cx="8487990" cy="17177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B8BCC99-461B-D34C-88A5-D19FF6AAC85D}"/>
                  </a:ext>
                </a:extLst>
              </p:cNvPr>
              <p:cNvSpPr/>
              <p:nvPr/>
            </p:nvSpPr>
            <p:spPr>
              <a:xfrm>
                <a:off x="5650313" y="1366679"/>
                <a:ext cx="3310586" cy="279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ambria" panose="02040503050406030204" pitchFamily="18" charset="0"/>
                  <a:buChar char="─"/>
                </a:pPr>
                <a:r>
                  <a:rPr lang="en-US" altLang="zh-CN" i="1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N</a:t>
                </a:r>
                <a:r>
                  <a:rPr lang="en-US" altLang="zh-CN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: staircase levels</a:t>
                </a:r>
              </a:p>
              <a:p>
                <a:pPr marL="342900" indent="-342900">
                  <a:lnSpc>
                    <a:spcPct val="150000"/>
                  </a:lnSpc>
                  <a:buFont typeface="Cambria" panose="02040503050406030204" pitchFamily="18" charset="0"/>
                  <a:buChar char="─"/>
                </a:pPr>
                <a:r>
                  <a:rPr lang="en-US" altLang="zh-CN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Uniform thresholds</a:t>
                </a:r>
              </a:p>
              <a:p>
                <a:pPr marL="342900" indent="-342900">
                  <a:lnSpc>
                    <a:spcPct val="150000"/>
                  </a:lnSpc>
                  <a:buFont typeface="Cambria" panose="02040503050406030204" pitchFamily="18" charset="0"/>
                  <a:buChar char="─"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: constraint sets</a:t>
                </a:r>
              </a:p>
              <a:p>
                <a:pPr marL="342900" indent="-342900">
                  <a:lnSpc>
                    <a:spcPct val="150000"/>
                  </a:lnSpc>
                  <a:buFont typeface="Cambria" panose="02040503050406030204" pitchFamily="18" charset="0"/>
                  <a:buChar char="─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: entropy,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: class of generators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B8BCC99-461B-D34C-88A5-D19FF6AAC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313" y="1366679"/>
                <a:ext cx="3310586" cy="2793842"/>
              </a:xfrm>
              <a:prstGeom prst="rect">
                <a:avLst/>
              </a:prstGeom>
              <a:blipFill>
                <a:blip r:embed="rId4"/>
                <a:stretch>
                  <a:fillRect l="-2762" r="-165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85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2BA5-880A-CB4E-A586-5C410341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22C006-4502-0544-A37F-F40B089AED35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716192" cy="17177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ASR is replaced by </a:t>
            </a:r>
            <a:r>
              <a:rPr lang="en-US" altLang="zh-CN" sz="2400" b="0" dirty="0"/>
              <a:t>cross-entropy (</a:t>
            </a:r>
            <a:r>
              <a:rPr lang="en-US" altLang="zh-CN" sz="2400" i="1" dirty="0"/>
              <a:t>T</a:t>
            </a:r>
            <a:r>
              <a:rPr lang="en-US" altLang="zh-CN" sz="2400" b="0" i="1" dirty="0"/>
              <a:t>esting Function)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The entropy is approximated via a mutual </a:t>
            </a:r>
            <a:r>
              <a:rPr lang="en-US" altLang="zh-CN" sz="2400">
                <a:solidFill>
                  <a:schemeClr val="tx1"/>
                </a:solidFill>
              </a:rPr>
              <a:t>information estimator</a:t>
            </a:r>
            <a:r>
              <a:rPr lang="en-US" altLang="zh-CN" sz="2400" baseline="30000" dirty="0">
                <a:solidFill>
                  <a:schemeClr val="tx1"/>
                </a:solidFill>
              </a:rPr>
              <a:t>[7]</a:t>
            </a:r>
            <a:r>
              <a:rPr lang="en-US" altLang="zh-CN" sz="2400" dirty="0">
                <a:solidFill>
                  <a:schemeClr val="tx1"/>
                </a:solidFill>
              </a:rPr>
              <a:t>, parameterized as a neural network (</a:t>
            </a:r>
            <a:r>
              <a:rPr lang="en-US" altLang="zh-CN" sz="2400" i="1" dirty="0">
                <a:solidFill>
                  <a:schemeClr val="tx1"/>
                </a:solidFill>
              </a:rPr>
              <a:t>Statistics Network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02FACD-687F-FB41-9FF9-16BC57B7D1A8}"/>
              </a:ext>
            </a:extLst>
          </p:cNvPr>
          <p:cNvSpPr txBox="1">
            <a:spLocks/>
          </p:cNvSpPr>
          <p:nvPr/>
        </p:nvSpPr>
        <p:spPr>
          <a:xfrm>
            <a:off x="130628" y="2735580"/>
            <a:ext cx="8487990" cy="17177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619CAE-5F34-8E4E-A3BE-C34935F4207A}"/>
              </a:ext>
            </a:extLst>
          </p:cNvPr>
          <p:cNvSpPr txBox="1">
            <a:spLocks/>
          </p:cNvSpPr>
          <p:nvPr/>
        </p:nvSpPr>
        <p:spPr>
          <a:xfrm>
            <a:off x="130628" y="2668814"/>
            <a:ext cx="4804627" cy="17177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Backdoor triggers are generated by another neural network (</a:t>
            </a:r>
            <a:r>
              <a:rPr lang="en-US" altLang="zh-CN" sz="2400" i="1" dirty="0"/>
              <a:t>Generator</a:t>
            </a:r>
            <a:r>
              <a:rPr lang="en-US" altLang="zh-CN" sz="2400" dirty="0"/>
              <a:t>)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FB012-58FE-D24A-9175-5663AC7CA6B0}"/>
              </a:ext>
            </a:extLst>
          </p:cNvPr>
          <p:cNvSpPr/>
          <p:nvPr/>
        </p:nvSpPr>
        <p:spPr>
          <a:xfrm>
            <a:off x="50155" y="624383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[7] </a:t>
            </a:r>
            <a:r>
              <a:rPr lang="en-US" sz="1600" dirty="0" err="1">
                <a:latin typeface="Arial" panose="020B0604020202020204" pitchFamily="34" charset="0"/>
              </a:rPr>
              <a:t>Belghazi</a:t>
            </a:r>
            <a:r>
              <a:rPr lang="en-US" sz="1600" dirty="0">
                <a:latin typeface="Arial" panose="020B0604020202020204" pitchFamily="34" charset="0"/>
              </a:rPr>
              <a:t> et al., Mine: mutual information neural estimation, ICML 2018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B0F9A2C8-B4BC-6342-8114-F9C8B758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36" y="2668814"/>
            <a:ext cx="6278984" cy="4048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1BA057-9A80-6446-A553-13CBA30129CD}"/>
                  </a:ext>
                </a:extLst>
              </p:cNvPr>
              <p:cNvSpPr txBox="1"/>
              <p:nvPr/>
            </p:nvSpPr>
            <p:spPr>
              <a:xfrm>
                <a:off x="4903673" y="56808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1BA057-9A80-6446-A553-13CBA3012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73" y="5680813"/>
                <a:ext cx="4988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B8DBDC-9DE8-DF49-9EFE-8C8E69753EB0}"/>
                  </a:ext>
                </a:extLst>
              </p:cNvPr>
              <p:cNvSpPr txBox="1"/>
              <p:nvPr/>
            </p:nvSpPr>
            <p:spPr>
              <a:xfrm>
                <a:off x="2516073" y="4836255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B8DBDC-9DE8-DF49-9EFE-8C8E6975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073" y="4836255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95F349-DBF2-244D-AE51-15D0D154CE29}"/>
                  </a:ext>
                </a:extLst>
              </p:cNvPr>
              <p:cNvSpPr txBox="1"/>
              <p:nvPr/>
            </p:nvSpPr>
            <p:spPr>
              <a:xfrm>
                <a:off x="5026448" y="4386596"/>
                <a:ext cx="8879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95F349-DBF2-244D-AE51-15D0D154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48" y="4386596"/>
                <a:ext cx="88793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99BB4D4-D072-5540-809B-57EBA61E44DA}"/>
                  </a:ext>
                </a:extLst>
              </p:cNvPr>
              <p:cNvSpPr txBox="1"/>
              <p:nvPr/>
            </p:nvSpPr>
            <p:spPr>
              <a:xfrm>
                <a:off x="3662635" y="4538656"/>
                <a:ext cx="4771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99BB4D4-D072-5540-809B-57EBA61E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635" y="4538656"/>
                <a:ext cx="47711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45771B-E142-7F41-BFA1-12825F4EE60A}"/>
                  </a:ext>
                </a:extLst>
              </p:cNvPr>
              <p:cNvSpPr/>
              <p:nvPr/>
            </p:nvSpPr>
            <p:spPr>
              <a:xfrm>
                <a:off x="6835036" y="6142478"/>
                <a:ext cx="1779077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45771B-E142-7F41-BFA1-12825F4EE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6" y="6142478"/>
                <a:ext cx="1779077" cy="471539"/>
              </a:xfrm>
              <a:prstGeom prst="rect">
                <a:avLst/>
              </a:prstGeom>
              <a:blipFill>
                <a:blip r:embed="rId8"/>
                <a:stretch>
                  <a:fillRect t="-7895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75DFE5-C1BA-854C-97AC-5347F511A4E2}"/>
                  </a:ext>
                </a:extLst>
              </p:cNvPr>
              <p:cNvSpPr/>
              <p:nvPr/>
            </p:nvSpPr>
            <p:spPr>
              <a:xfrm>
                <a:off x="6279247" y="4773955"/>
                <a:ext cx="135614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75DFE5-C1BA-854C-97AC-5347F511A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247" y="4773955"/>
                <a:ext cx="1356140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70FDB04-D16F-A44C-A12E-CBDB99EB2497}"/>
              </a:ext>
            </a:extLst>
          </p:cNvPr>
          <p:cNvCxnSpPr>
            <a:cxnSpLocks/>
          </p:cNvCxnSpPr>
          <p:nvPr/>
        </p:nvCxnSpPr>
        <p:spPr bwMode="auto">
          <a:xfrm flipV="1">
            <a:off x="6172200" y="2735580"/>
            <a:ext cx="406400" cy="4267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73077E-1689-3A48-B091-03D96E34BAC7}"/>
                  </a:ext>
                </a:extLst>
              </p:cNvPr>
              <p:cNvSpPr/>
              <p:nvPr/>
            </p:nvSpPr>
            <p:spPr>
              <a:xfrm>
                <a:off x="6578600" y="2504747"/>
                <a:ext cx="4692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73077E-1689-3A48-B091-03D96E34B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0" y="2504747"/>
                <a:ext cx="46923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4EE2D2D-FFD7-1D45-9F52-C5B5CB891EEE}"/>
                  </a:ext>
                </a:extLst>
              </p:cNvPr>
              <p:cNvSpPr/>
              <p:nvPr/>
            </p:nvSpPr>
            <p:spPr>
              <a:xfrm>
                <a:off x="7851287" y="4374590"/>
                <a:ext cx="1436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4EE2D2D-FFD7-1D45-9F52-C5B5CB891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287" y="4374590"/>
                <a:ext cx="1436034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9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2BA5-880A-CB4E-A586-5C410341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implementation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02FACD-687F-FB41-9FF9-16BC57B7D1A8}"/>
              </a:ext>
            </a:extLst>
          </p:cNvPr>
          <p:cNvSpPr txBox="1">
            <a:spLocks/>
          </p:cNvSpPr>
          <p:nvPr/>
        </p:nvSpPr>
        <p:spPr>
          <a:xfrm>
            <a:off x="130628" y="2735580"/>
            <a:ext cx="8487990" cy="17177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 sz="24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0D5D45-937B-0249-B348-67B0C7293093}"/>
              </a:ext>
            </a:extLst>
          </p:cNvPr>
          <p:cNvGrpSpPr/>
          <p:nvPr/>
        </p:nvGrpSpPr>
        <p:grpSpPr>
          <a:xfrm>
            <a:off x="571129" y="2058938"/>
            <a:ext cx="8257011" cy="4733634"/>
            <a:chOff x="2263036" y="2504747"/>
            <a:chExt cx="7024285" cy="421223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0F9A2C8-B4BC-6342-8114-F9C8B758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3036" y="2668814"/>
              <a:ext cx="6278984" cy="404816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5A1BA057-9A80-6446-A553-13CBA30129CD}"/>
                    </a:ext>
                  </a:extLst>
                </p:cNvPr>
                <p:cNvSpPr txBox="1"/>
                <p:nvPr/>
              </p:nvSpPr>
              <p:spPr>
                <a:xfrm>
                  <a:off x="4903673" y="5680813"/>
                  <a:ext cx="498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5A1BA057-9A80-6446-A553-13CBA3012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673" y="5680813"/>
                  <a:ext cx="4988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B8DBDC-9DE8-DF49-9EFE-8C8E69753EB0}"/>
                    </a:ext>
                  </a:extLst>
                </p:cNvPr>
                <p:cNvSpPr txBox="1"/>
                <p:nvPr/>
              </p:nvSpPr>
              <p:spPr>
                <a:xfrm>
                  <a:off x="2516073" y="4836255"/>
                  <a:ext cx="4239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B8DBDC-9DE8-DF49-9EFE-8C8E69753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073" y="4836255"/>
                  <a:ext cx="42396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495F349-DBF2-244D-AE51-15D0D154CE29}"/>
                    </a:ext>
                  </a:extLst>
                </p:cNvPr>
                <p:cNvSpPr txBox="1"/>
                <p:nvPr/>
              </p:nvSpPr>
              <p:spPr>
                <a:xfrm>
                  <a:off x="5026448" y="4386596"/>
                  <a:ext cx="8879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495F349-DBF2-244D-AE51-15D0D154C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448" y="4386596"/>
                  <a:ext cx="88793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99BB4D4-D072-5540-809B-57EBA61E44DA}"/>
                    </a:ext>
                  </a:extLst>
                </p:cNvPr>
                <p:cNvSpPr txBox="1"/>
                <p:nvPr/>
              </p:nvSpPr>
              <p:spPr>
                <a:xfrm>
                  <a:off x="3662635" y="4538656"/>
                  <a:ext cx="4771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99BB4D4-D072-5540-809B-57EBA61E4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635" y="4538656"/>
                  <a:ext cx="47711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E45771B-E142-7F41-BFA1-12825F4EE60A}"/>
                    </a:ext>
                  </a:extLst>
                </p:cNvPr>
                <p:cNvSpPr/>
                <p:nvPr/>
              </p:nvSpPr>
              <p:spPr>
                <a:xfrm>
                  <a:off x="6835036" y="6142478"/>
                  <a:ext cx="1779077" cy="4715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E45771B-E142-7F41-BFA1-12825F4EE6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036" y="6142478"/>
                  <a:ext cx="1779077" cy="471539"/>
                </a:xfrm>
                <a:prstGeom prst="rect">
                  <a:avLst/>
                </a:prstGeom>
                <a:blipFill>
                  <a:blip r:embed="rId8"/>
                  <a:stretch>
                    <a:fillRect t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675DFE5-C1BA-854C-97AC-5347F511A4E2}"/>
                    </a:ext>
                  </a:extLst>
                </p:cNvPr>
                <p:cNvSpPr/>
                <p:nvPr/>
              </p:nvSpPr>
              <p:spPr>
                <a:xfrm>
                  <a:off x="6279247" y="4773955"/>
                  <a:ext cx="1356140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675DFE5-C1BA-854C-97AC-5347F511A4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47" y="4773955"/>
                  <a:ext cx="1356140" cy="5091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F70FDB04-D16F-A44C-A12E-CBDB99EB24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72200" y="2735580"/>
              <a:ext cx="406400" cy="42672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573077E-1689-3A48-B091-03D96E34BAC7}"/>
                    </a:ext>
                  </a:extLst>
                </p:cNvPr>
                <p:cNvSpPr/>
                <p:nvPr/>
              </p:nvSpPr>
              <p:spPr>
                <a:xfrm>
                  <a:off x="6578600" y="2504747"/>
                  <a:ext cx="4692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573077E-1689-3A48-B091-03D96E34B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600" y="2504747"/>
                  <a:ext cx="46923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4EE2D2D-FFD7-1D45-9F52-C5B5CB891EEE}"/>
                    </a:ext>
                  </a:extLst>
                </p:cNvPr>
                <p:cNvSpPr/>
                <p:nvPr/>
              </p:nvSpPr>
              <p:spPr>
                <a:xfrm>
                  <a:off x="7851287" y="4374590"/>
                  <a:ext cx="14360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4EE2D2D-FFD7-1D45-9F52-C5B5CB891E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1287" y="4374590"/>
                  <a:ext cx="143603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B5A24A-2104-2C4A-B37D-E1964F481193}"/>
                  </a:ext>
                </a:extLst>
              </p:cNvPr>
              <p:cNvSpPr/>
              <p:nvPr/>
            </p:nvSpPr>
            <p:spPr>
              <a:xfrm>
                <a:off x="516255" y="1538408"/>
                <a:ext cx="7944938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s</a:t>
                </a:r>
                <a:r>
                  <a:rPr lang="en-US" altLang="zh-CN" dirty="0" err="1"/>
                  <a:t>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𝐴𝑆𝑅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B5A24A-2104-2C4A-B37D-E1964F481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" y="1538408"/>
                <a:ext cx="7944938" cy="645048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990939-A448-5D40-8888-362003A4925D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716192" cy="5919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Ideal algorithm</a:t>
            </a: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6264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2BA5-880A-CB4E-A586-5C410341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implementation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02FACD-687F-FB41-9FF9-16BC57B7D1A8}"/>
              </a:ext>
            </a:extLst>
          </p:cNvPr>
          <p:cNvSpPr txBox="1">
            <a:spLocks/>
          </p:cNvSpPr>
          <p:nvPr/>
        </p:nvSpPr>
        <p:spPr>
          <a:xfrm>
            <a:off x="130628" y="2735580"/>
            <a:ext cx="8487990" cy="17177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 sz="24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0B15CA-0D3A-5E48-A4FE-7053196DB98E}"/>
              </a:ext>
            </a:extLst>
          </p:cNvPr>
          <p:cNvGrpSpPr/>
          <p:nvPr/>
        </p:nvGrpSpPr>
        <p:grpSpPr>
          <a:xfrm>
            <a:off x="2724293" y="2827393"/>
            <a:ext cx="6498633" cy="3889587"/>
            <a:chOff x="2263036" y="2504747"/>
            <a:chExt cx="7024285" cy="421223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0F9A2C8-B4BC-6342-8114-F9C8B758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3036" y="2668814"/>
              <a:ext cx="6278984" cy="404816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5A1BA057-9A80-6446-A553-13CBA30129CD}"/>
                    </a:ext>
                  </a:extLst>
                </p:cNvPr>
                <p:cNvSpPr txBox="1"/>
                <p:nvPr/>
              </p:nvSpPr>
              <p:spPr>
                <a:xfrm>
                  <a:off x="4903673" y="5680813"/>
                  <a:ext cx="498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5A1BA057-9A80-6446-A553-13CBA3012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673" y="5680813"/>
                  <a:ext cx="49885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B8DBDC-9DE8-DF49-9EFE-8C8E69753EB0}"/>
                    </a:ext>
                  </a:extLst>
                </p:cNvPr>
                <p:cNvSpPr txBox="1"/>
                <p:nvPr/>
              </p:nvSpPr>
              <p:spPr>
                <a:xfrm>
                  <a:off x="2750855" y="4821568"/>
                  <a:ext cx="4239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B8DBDC-9DE8-DF49-9EFE-8C8E69753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855" y="4821568"/>
                  <a:ext cx="42396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495F349-DBF2-244D-AE51-15D0D154CE29}"/>
                    </a:ext>
                  </a:extLst>
                </p:cNvPr>
                <p:cNvSpPr txBox="1"/>
                <p:nvPr/>
              </p:nvSpPr>
              <p:spPr>
                <a:xfrm>
                  <a:off x="5026448" y="4386596"/>
                  <a:ext cx="8879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495F349-DBF2-244D-AE51-15D0D154C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448" y="4386596"/>
                  <a:ext cx="88793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030" b="-2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99BB4D4-D072-5540-809B-57EBA61E44DA}"/>
                    </a:ext>
                  </a:extLst>
                </p:cNvPr>
                <p:cNvSpPr txBox="1"/>
                <p:nvPr/>
              </p:nvSpPr>
              <p:spPr>
                <a:xfrm>
                  <a:off x="3662635" y="4538656"/>
                  <a:ext cx="4771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99BB4D4-D072-5540-809B-57EBA61E4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635" y="4538656"/>
                  <a:ext cx="47711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E45771B-E142-7F41-BFA1-12825F4EE60A}"/>
                    </a:ext>
                  </a:extLst>
                </p:cNvPr>
                <p:cNvSpPr/>
                <p:nvPr/>
              </p:nvSpPr>
              <p:spPr>
                <a:xfrm>
                  <a:off x="6835036" y="6142478"/>
                  <a:ext cx="1779077" cy="4715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E45771B-E142-7F41-BFA1-12825F4EE6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036" y="6142478"/>
                  <a:ext cx="1779077" cy="471539"/>
                </a:xfrm>
                <a:prstGeom prst="rect">
                  <a:avLst/>
                </a:prstGeom>
                <a:blipFill>
                  <a:blip r:embed="rId8"/>
                  <a:stretch>
                    <a:fillRect l="-769" t="-8571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675DFE5-C1BA-854C-97AC-5347F511A4E2}"/>
                    </a:ext>
                  </a:extLst>
                </p:cNvPr>
                <p:cNvSpPr/>
                <p:nvPr/>
              </p:nvSpPr>
              <p:spPr>
                <a:xfrm>
                  <a:off x="6279247" y="4773955"/>
                  <a:ext cx="1356140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675DFE5-C1BA-854C-97AC-5347F511A4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47" y="4773955"/>
                  <a:ext cx="1356140" cy="509178"/>
                </a:xfrm>
                <a:prstGeom prst="rect">
                  <a:avLst/>
                </a:prstGeom>
                <a:blipFill>
                  <a:blip r:embed="rId9"/>
                  <a:stretch>
                    <a:fillRect l="-1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F70FDB04-D16F-A44C-A12E-CBDB99EB24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72200" y="2735580"/>
              <a:ext cx="406400" cy="42672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573077E-1689-3A48-B091-03D96E34BAC7}"/>
                    </a:ext>
                  </a:extLst>
                </p:cNvPr>
                <p:cNvSpPr/>
                <p:nvPr/>
              </p:nvSpPr>
              <p:spPr>
                <a:xfrm>
                  <a:off x="6578600" y="2504747"/>
                  <a:ext cx="4692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573077E-1689-3A48-B091-03D96E34B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600" y="2504747"/>
                  <a:ext cx="46923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4EE2D2D-FFD7-1D45-9F52-C5B5CB891EEE}"/>
                    </a:ext>
                  </a:extLst>
                </p:cNvPr>
                <p:cNvSpPr/>
                <p:nvPr/>
              </p:nvSpPr>
              <p:spPr>
                <a:xfrm>
                  <a:off x="7851287" y="4374590"/>
                  <a:ext cx="14360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4EE2D2D-FFD7-1D45-9F52-C5B5CB891E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1287" y="4374590"/>
                  <a:ext cx="1436034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952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91442E25-8C7E-3243-8C63-BDE07DD7F0C5}"/>
              </a:ext>
            </a:extLst>
          </p:cNvPr>
          <p:cNvGrpSpPr/>
          <p:nvPr/>
        </p:nvGrpSpPr>
        <p:grpSpPr>
          <a:xfrm>
            <a:off x="1638281" y="1422332"/>
            <a:ext cx="5952611" cy="1436028"/>
            <a:chOff x="1716073" y="1956956"/>
            <a:chExt cx="5952611" cy="14360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3">
                  <a:extLst>
                    <a:ext uri="{FF2B5EF4-FFF2-40B4-BE49-F238E27FC236}">
                      <a16:creationId xmlns:a16="http://schemas.microsoft.com/office/drawing/2014/main" id="{A74DE83E-CA3C-6847-9DDD-11A3EC4FB722}"/>
                    </a:ext>
                  </a:extLst>
                </p:cNvPr>
                <p:cNvSpPr txBox="1"/>
                <p:nvPr/>
              </p:nvSpPr>
              <p:spPr>
                <a:xfrm>
                  <a:off x="1716073" y="1956956"/>
                  <a:ext cx="5942524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3">
                  <a:extLst>
                    <a:ext uri="{FF2B5EF4-FFF2-40B4-BE49-F238E27FC236}">
                      <a16:creationId xmlns:a16="http://schemas.microsoft.com/office/drawing/2014/main" id="{A74DE83E-CA3C-6847-9DDD-11A3EC4FB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073" y="1956956"/>
                  <a:ext cx="5942524" cy="416845"/>
                </a:xfrm>
                <a:prstGeom prst="rect">
                  <a:avLst/>
                </a:prstGeom>
                <a:blipFill>
                  <a:blip r:embed="rId12"/>
                  <a:stretch>
                    <a:fillRect t="-14706" b="-2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6">
              <a:extLst>
                <a:ext uri="{FF2B5EF4-FFF2-40B4-BE49-F238E27FC236}">
                  <a16:creationId xmlns:a16="http://schemas.microsoft.com/office/drawing/2014/main" id="{86909B3D-87F0-BF4F-A4B5-CBB871B9E6A7}"/>
                </a:ext>
              </a:extLst>
            </p:cNvPr>
            <p:cNvSpPr/>
            <p:nvPr/>
          </p:nvSpPr>
          <p:spPr bwMode="auto">
            <a:xfrm rot="16200000">
              <a:off x="6603315" y="1856222"/>
              <a:ext cx="171450" cy="1157615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97FD6469-8282-4641-87F7-4DD9C8900FAB}"/>
                </a:ext>
              </a:extLst>
            </p:cNvPr>
            <p:cNvSpPr txBox="1"/>
            <p:nvPr/>
          </p:nvSpPr>
          <p:spPr>
            <a:xfrm>
              <a:off x="5838311" y="2520755"/>
              <a:ext cx="183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Estimated ASR</a:t>
              </a:r>
            </a:p>
          </p:txBody>
        </p:sp>
        <p:sp>
          <p:nvSpPr>
            <p:cNvPr id="24" name="Left Brace 8">
              <a:extLst>
                <a:ext uri="{FF2B5EF4-FFF2-40B4-BE49-F238E27FC236}">
                  <a16:creationId xmlns:a16="http://schemas.microsoft.com/office/drawing/2014/main" id="{4D1F374C-3931-5445-9BAA-ACC0422FCF5B}"/>
                </a:ext>
              </a:extLst>
            </p:cNvPr>
            <p:cNvSpPr/>
            <p:nvPr/>
          </p:nvSpPr>
          <p:spPr bwMode="auto">
            <a:xfrm rot="16200000">
              <a:off x="3359563" y="1880718"/>
              <a:ext cx="171450" cy="1157615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7460BFCD-6D8A-1E47-BCBD-B7D9072AACE7}"/>
                </a:ext>
              </a:extLst>
            </p:cNvPr>
            <p:cNvSpPr txBox="1"/>
            <p:nvPr/>
          </p:nvSpPr>
          <p:spPr>
            <a:xfrm>
              <a:off x="2818522" y="2545251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Estimated MI</a:t>
              </a:r>
            </a:p>
          </p:txBody>
        </p:sp>
        <p:sp>
          <p:nvSpPr>
            <p:cNvPr id="26" name="Left Brace 11">
              <a:extLst>
                <a:ext uri="{FF2B5EF4-FFF2-40B4-BE49-F238E27FC236}">
                  <a16:creationId xmlns:a16="http://schemas.microsoft.com/office/drawing/2014/main" id="{701291AD-1E8E-0648-951E-09EA2BFBB1CE}"/>
                </a:ext>
              </a:extLst>
            </p:cNvPr>
            <p:cNvSpPr/>
            <p:nvPr/>
          </p:nvSpPr>
          <p:spPr bwMode="auto">
            <a:xfrm rot="16200000">
              <a:off x="5859937" y="1530048"/>
              <a:ext cx="153261" cy="2845446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27" name="Left Brace 12">
              <a:extLst>
                <a:ext uri="{FF2B5EF4-FFF2-40B4-BE49-F238E27FC236}">
                  <a16:creationId xmlns:a16="http://schemas.microsoft.com/office/drawing/2014/main" id="{5DAF7D53-1D41-3648-8CE8-CDE93D0A0FB2}"/>
                </a:ext>
              </a:extLst>
            </p:cNvPr>
            <p:cNvSpPr/>
            <p:nvPr/>
          </p:nvSpPr>
          <p:spPr bwMode="auto">
            <a:xfrm rot="16200000">
              <a:off x="3202001" y="2160499"/>
              <a:ext cx="160180" cy="1608135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13">
                  <a:extLst>
                    <a:ext uri="{FF2B5EF4-FFF2-40B4-BE49-F238E27FC236}">
                      <a16:creationId xmlns:a16="http://schemas.microsoft.com/office/drawing/2014/main" id="{AAD756CE-DFF3-284B-A1A1-6FE4E92537F0}"/>
                    </a:ext>
                  </a:extLst>
                </p:cNvPr>
                <p:cNvSpPr txBox="1"/>
                <p:nvPr/>
              </p:nvSpPr>
              <p:spPr>
                <a:xfrm>
                  <a:off x="4827188" y="3023652"/>
                  <a:ext cx="25660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00B050"/>
                      </a:solidFill>
                    </a:rPr>
                    <a:t>Penalty when ASR&lt;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sz="1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13">
                  <a:extLst>
                    <a:ext uri="{FF2B5EF4-FFF2-40B4-BE49-F238E27FC236}">
                      <a16:creationId xmlns:a16="http://schemas.microsoft.com/office/drawing/2014/main" id="{AAD756CE-DFF3-284B-A1A1-6FE4E9253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188" y="3023652"/>
                  <a:ext cx="2566087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478" t="-6667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58AFB866-09E1-0D4E-8251-4D8D9C6A99FE}"/>
                </a:ext>
              </a:extLst>
            </p:cNvPr>
            <p:cNvSpPr txBox="1"/>
            <p:nvPr/>
          </p:nvSpPr>
          <p:spPr>
            <a:xfrm>
              <a:off x="1965064" y="3023648"/>
              <a:ext cx="2582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Entropy maximization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35D7160-D1E0-2F4C-B6E7-F4570CE89EC8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716192" cy="5919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Loss function trainable by SGD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5E32F6CE-8832-464A-A02C-92327002FE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442" y="4900796"/>
                <a:ext cx="3220310" cy="216281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CN" sz="2400" b="0" dirty="0">
                    <a:solidFill>
                      <a:schemeClr val="tx1"/>
                    </a:solidFill>
                  </a:rPr>
                  <a:t>: hyper-parameter for balancing</a:t>
                </a:r>
              </a:p>
              <a:p>
                <a:r>
                  <a:rPr lang="en-US" altLang="zh-CN" sz="2400" dirty="0"/>
                  <a:t>F: cross entropy testing function</a:t>
                </a:r>
              </a:p>
              <a:p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5E32F6CE-8832-464A-A02C-92327002F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2" y="4900796"/>
                <a:ext cx="3220310" cy="2162818"/>
              </a:xfrm>
              <a:prstGeom prst="rect">
                <a:avLst/>
              </a:prstGeom>
              <a:blipFill>
                <a:blip r:embed="rId14"/>
                <a:stretch>
                  <a:fillRect l="-2353" t="-1754" r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AE6EEC-B758-724D-A243-417CCF41E86D}"/>
                  </a:ext>
                </a:extLst>
              </p:cNvPr>
              <p:cNvSpPr/>
              <p:nvPr/>
            </p:nvSpPr>
            <p:spPr>
              <a:xfrm>
                <a:off x="185084" y="2836886"/>
                <a:ext cx="3370252" cy="840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>
                            <a:latin typeface="Cambria"/>
                            <a:ea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>
                                <a:latin typeface="Cambria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"/>
                                <a:ea typeface="+mn-ea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>
                                <a:latin typeface="Cambria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>
                    <a:latin typeface="Cambria"/>
                    <a:ea typeface="+mn-ea"/>
                  </a:rPr>
                  <a:t>: estimated mutual information (MI)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AE6EEC-B758-724D-A243-417CCF41E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84" y="2836886"/>
                <a:ext cx="3370252" cy="840871"/>
              </a:xfrm>
              <a:prstGeom prst="rect">
                <a:avLst/>
              </a:prstGeom>
              <a:blipFill>
                <a:blip r:embed="rId15"/>
                <a:stretch>
                  <a:fillRect l="-2256" t="-2941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06234644-502E-6A41-9D69-4774E09A1202}"/>
                  </a:ext>
                </a:extLst>
              </p:cNvPr>
              <p:cNvSpPr txBox="1"/>
              <p:nvPr/>
            </p:nvSpPr>
            <p:spPr>
              <a:xfrm>
                <a:off x="235827" y="3790930"/>
                <a:ext cx="3163765" cy="105528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ysClr val="windowText" lastClr="000000"/>
                    </a:solidFill>
                  </a:rPr>
                  <a:t>Note: for deterministic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06234644-502E-6A41-9D69-4774E09A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27" y="3790930"/>
                <a:ext cx="3163765" cy="1055289"/>
              </a:xfrm>
              <a:prstGeom prst="rect">
                <a:avLst/>
              </a:prstGeom>
              <a:blipFill>
                <a:blip r:embed="rId16"/>
                <a:stretch>
                  <a:fillRect l="-1992" t="-2326" r="-1594" b="-58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85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30FB-5EE3-EB41-811E-33637E01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C677D-C2B7-074D-B233-FD13869E4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979698"/>
                <a:ext cx="8716192" cy="57668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Ideal algorithm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.t.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𝐴𝑆𝑅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Loss function trainable by SGD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C677D-C2B7-074D-B233-FD13869E4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79698"/>
                <a:ext cx="8716192" cy="576680"/>
              </a:xfrm>
              <a:prstGeom prst="rect">
                <a:avLst/>
              </a:prstGeom>
              <a:blipFill>
                <a:blip r:embed="rId3"/>
                <a:stretch>
                  <a:fillRect l="-1049" t="-8511" b="-21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859239-1E6B-424B-95EA-FA68DFB189C3}"/>
              </a:ext>
            </a:extLst>
          </p:cNvPr>
          <p:cNvSpPr txBox="1">
            <a:spLocks/>
          </p:cNvSpPr>
          <p:nvPr/>
        </p:nvSpPr>
        <p:spPr>
          <a:xfrm>
            <a:off x="130628" y="4269119"/>
            <a:ext cx="8716192" cy="576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3FA7D3-7B8F-644C-84F3-A6D614F7E0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4516848"/>
                <a:ext cx="8716192" cy="216281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z, z’: independent Gaussian input noise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CN" sz="2400" b="0" dirty="0">
                    <a:solidFill>
                      <a:schemeClr val="tx1"/>
                    </a:solidFill>
                  </a:rPr>
                  <a:t>: hyper-parameter for balancing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0" dirty="0">
                    <a:solidFill>
                      <a:schemeClr val="tx1"/>
                    </a:solidFill>
                  </a:rPr>
                  <a:t>: estimated mutual information (MI)</a:t>
                </a:r>
              </a:p>
              <a:p>
                <a:r>
                  <a:rPr lang="en-US" altLang="zh-CN" sz="2400" dirty="0"/>
                  <a:t>F: cross entropy testing function</a:t>
                </a:r>
              </a:p>
              <a:p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3FA7D3-7B8F-644C-84F3-A6D614F7E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4516848"/>
                <a:ext cx="8716192" cy="2162818"/>
              </a:xfrm>
              <a:prstGeom prst="rect">
                <a:avLst/>
              </a:prstGeom>
              <a:blipFill>
                <a:blip r:embed="rId4"/>
                <a:stretch>
                  <a:fillRect l="-872" t="-2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1D82F-2794-4745-93AD-DE31032E6FB1}"/>
              </a:ext>
            </a:extLst>
          </p:cNvPr>
          <p:cNvGrpSpPr/>
          <p:nvPr/>
        </p:nvGrpSpPr>
        <p:grpSpPr>
          <a:xfrm>
            <a:off x="1369416" y="2746154"/>
            <a:ext cx="5952611" cy="1640425"/>
            <a:chOff x="1716073" y="1956956"/>
            <a:chExt cx="5952611" cy="1640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03BEF36-B3A7-A641-9127-D0EE7C451034}"/>
                    </a:ext>
                  </a:extLst>
                </p:cNvPr>
                <p:cNvSpPr txBox="1"/>
                <p:nvPr/>
              </p:nvSpPr>
              <p:spPr>
                <a:xfrm>
                  <a:off x="1716073" y="1956956"/>
                  <a:ext cx="5942524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03BEF36-B3A7-A641-9127-D0EE7C451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073" y="1956956"/>
                  <a:ext cx="5942524" cy="416845"/>
                </a:xfrm>
                <a:prstGeom prst="rect">
                  <a:avLst/>
                </a:prstGeom>
                <a:blipFill>
                  <a:blip r:embed="rId6"/>
                  <a:stretch>
                    <a:fillRect t="-18182" b="-242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5E73E4B2-2BC8-4044-9D7C-8C8EE9DB17B7}"/>
                </a:ext>
              </a:extLst>
            </p:cNvPr>
            <p:cNvSpPr/>
            <p:nvPr/>
          </p:nvSpPr>
          <p:spPr bwMode="auto">
            <a:xfrm rot="16200000">
              <a:off x="6603315" y="1856222"/>
              <a:ext cx="171450" cy="1157615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C62081-CAC4-5243-8E51-3F63DEE96D6E}"/>
                </a:ext>
              </a:extLst>
            </p:cNvPr>
            <p:cNvSpPr txBox="1"/>
            <p:nvPr/>
          </p:nvSpPr>
          <p:spPr>
            <a:xfrm>
              <a:off x="5838311" y="2520755"/>
              <a:ext cx="183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Estimated ASR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ED3BB01E-0D0F-3540-B9FC-52807FEA66B7}"/>
                </a:ext>
              </a:extLst>
            </p:cNvPr>
            <p:cNvSpPr/>
            <p:nvPr/>
          </p:nvSpPr>
          <p:spPr bwMode="auto">
            <a:xfrm rot="16200000">
              <a:off x="3359563" y="1880718"/>
              <a:ext cx="171450" cy="1157615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65FC77-526B-5944-9FBA-FA4840166A28}"/>
                </a:ext>
              </a:extLst>
            </p:cNvPr>
            <p:cNvSpPr txBox="1"/>
            <p:nvPr/>
          </p:nvSpPr>
          <p:spPr>
            <a:xfrm>
              <a:off x="2818522" y="2545251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Estimated MI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45715282-A183-D94E-8B4F-69C3CB03713A}"/>
                </a:ext>
              </a:extLst>
            </p:cNvPr>
            <p:cNvSpPr/>
            <p:nvPr/>
          </p:nvSpPr>
          <p:spPr bwMode="auto">
            <a:xfrm rot="16200000">
              <a:off x="5859937" y="1712931"/>
              <a:ext cx="153261" cy="2845446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5C328BE9-5222-4C49-90DB-DA4D421F7245}"/>
                </a:ext>
              </a:extLst>
            </p:cNvPr>
            <p:cNvSpPr/>
            <p:nvPr/>
          </p:nvSpPr>
          <p:spPr bwMode="auto">
            <a:xfrm rot="16200000">
              <a:off x="3202001" y="2332622"/>
              <a:ext cx="160180" cy="1608135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50CCC2-0FE0-0547-AE37-F5CF82DCAF23}"/>
                    </a:ext>
                  </a:extLst>
                </p:cNvPr>
                <p:cNvSpPr txBox="1"/>
                <p:nvPr/>
              </p:nvSpPr>
              <p:spPr>
                <a:xfrm>
                  <a:off x="4827188" y="3228049"/>
                  <a:ext cx="25660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00B050"/>
                      </a:solidFill>
                    </a:rPr>
                    <a:t>Penalty when ASR&lt;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sz="1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50CCC2-0FE0-0547-AE37-F5CF82DCAF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188" y="3228049"/>
                  <a:ext cx="25660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138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9506A2-48DF-A049-9FEA-25443EDF963A}"/>
                </a:ext>
              </a:extLst>
            </p:cNvPr>
            <p:cNvSpPr txBox="1"/>
            <p:nvPr/>
          </p:nvSpPr>
          <p:spPr>
            <a:xfrm>
              <a:off x="1965064" y="3228049"/>
              <a:ext cx="2582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Entropy maximization</a:t>
              </a:r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D536F2C-04F0-4794-AA8C-499BEBEF54F0}"/>
              </a:ext>
            </a:extLst>
          </p:cNvPr>
          <p:cNvCxnSpPr/>
          <p:nvPr/>
        </p:nvCxnSpPr>
        <p:spPr bwMode="auto">
          <a:xfrm flipV="1">
            <a:off x="5491654" y="5598257"/>
            <a:ext cx="238586" cy="236486"/>
          </a:xfrm>
          <a:prstGeom prst="curved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3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BE8A-3208-6143-9B3A-6483AA3D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trigger 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3645F-6864-B348-9943-2AEBB879F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1289313"/>
                <a:ext cx="8716192" cy="19054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400" dirty="0"/>
                  <a:t>Dataset: CIFAR10</a:t>
                </a:r>
              </a:p>
              <a:p>
                <a:r>
                  <a:rPr lang="en-US" altLang="zh-CN" sz="2400" b="0" dirty="0">
                    <a:solidFill>
                      <a:schemeClr val="tx1"/>
                    </a:solidFill>
                  </a:rPr>
                  <a:t>Trigger size: 3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0" dirty="0">
                    <a:solidFill>
                      <a:schemeClr val="tx1"/>
                    </a:solidFill>
                  </a:rPr>
                  <a:t>3</a:t>
                </a:r>
              </a:p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Trigger type: black-white</a:t>
                </a:r>
              </a:p>
              <a:p>
                <a:r>
                  <a:rPr lang="en-US" altLang="zh-CN" sz="2400" b="0" dirty="0">
                    <a:solidFill>
                      <a:schemeClr val="tx1"/>
                    </a:solidFill>
                  </a:rPr>
                  <a:t>Baseline: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pixel space SGD</a:t>
                </a: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3645F-6864-B348-9943-2AEBB879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1289313"/>
                <a:ext cx="8716192" cy="1905403"/>
              </a:xfrm>
              <a:prstGeom prst="rect">
                <a:avLst/>
              </a:prstGeom>
              <a:blipFill>
                <a:blip r:embed="rId3"/>
                <a:stretch>
                  <a:fillRect l="-872" t="-2649" b="-11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141D910-3BF9-804D-B40F-45B64B124762}"/>
              </a:ext>
            </a:extLst>
          </p:cNvPr>
          <p:cNvGrpSpPr/>
          <p:nvPr/>
        </p:nvGrpSpPr>
        <p:grpSpPr>
          <a:xfrm>
            <a:off x="297180" y="968930"/>
            <a:ext cx="8355167" cy="5703750"/>
            <a:chOff x="1185801" y="1179917"/>
            <a:chExt cx="6342492" cy="4329774"/>
          </a:xfrm>
        </p:grpSpPr>
        <p:pic>
          <p:nvPicPr>
            <p:cNvPr id="5" name="Picture 4" descr="A screenshot of a map&#10;&#10;Description automatically generated">
              <a:extLst>
                <a:ext uri="{FF2B5EF4-FFF2-40B4-BE49-F238E27FC236}">
                  <a16:creationId xmlns:a16="http://schemas.microsoft.com/office/drawing/2014/main" id="{2F8DE0CD-B226-2B4F-86D6-168EF9FCB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411"/>
            <a:stretch/>
          </p:blipFill>
          <p:spPr>
            <a:xfrm>
              <a:off x="4456889" y="1179917"/>
              <a:ext cx="3071404" cy="2164887"/>
            </a:xfrm>
            <a:prstGeom prst="rect">
              <a:avLst/>
            </a:prstGeom>
          </p:spPr>
        </p:pic>
        <p:pic>
          <p:nvPicPr>
            <p:cNvPr id="6" name="Picture 5" descr="A screenshot of a map&#10;&#10;Description automatically generated">
              <a:extLst>
                <a:ext uri="{FF2B5EF4-FFF2-40B4-BE49-F238E27FC236}">
                  <a16:creationId xmlns:a16="http://schemas.microsoft.com/office/drawing/2014/main" id="{37B3EFFC-FB36-B148-853A-D3F2C92E3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32" r="33678"/>
            <a:stretch/>
          </p:blipFill>
          <p:spPr>
            <a:xfrm>
              <a:off x="1185801" y="3344804"/>
              <a:ext cx="3071404" cy="2164887"/>
            </a:xfrm>
            <a:prstGeom prst="rect">
              <a:avLst/>
            </a:prstGeom>
          </p:spPr>
        </p:pic>
        <p:pic>
          <p:nvPicPr>
            <p:cNvPr id="7" name="Picture 6" descr="A screenshot of a map&#10;&#10;Description automatically generated">
              <a:extLst>
                <a:ext uri="{FF2B5EF4-FFF2-40B4-BE49-F238E27FC236}">
                  <a16:creationId xmlns:a16="http://schemas.microsoft.com/office/drawing/2014/main" id="{9CDFB0CC-3B56-134B-AA87-FC3CBA180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11"/>
            <a:stretch/>
          </p:blipFill>
          <p:spPr>
            <a:xfrm>
              <a:off x="4407210" y="3304928"/>
              <a:ext cx="3071404" cy="2164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82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1407-A80B-1944-968D-7573BDA7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backdoor defense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B1E9D-FBA9-B44E-967F-396107CC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8" y="2500407"/>
            <a:ext cx="8926096" cy="385993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7B958A-1CE8-024A-B75B-91550843859D}"/>
              </a:ext>
            </a:extLst>
          </p:cNvPr>
          <p:cNvSpPr txBox="1">
            <a:spLocks/>
          </p:cNvSpPr>
          <p:nvPr/>
        </p:nvSpPr>
        <p:spPr>
          <a:xfrm>
            <a:off x="133228" y="981815"/>
            <a:ext cx="8901820" cy="190540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Retrain the backdoored model with reversed trigger distribution </a:t>
            </a:r>
            <a:r>
              <a:rPr lang="en-US" altLang="zh-CN" sz="2400" b="1" dirty="0">
                <a:solidFill>
                  <a:srgbClr val="00B050"/>
                </a:solidFill>
              </a:rPr>
              <a:t>robustly</a:t>
            </a:r>
            <a:r>
              <a:rPr lang="en-US" altLang="zh-CN" sz="2400" dirty="0"/>
              <a:t> decreases the ASR after defense  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b="0" dirty="0">
                <a:solidFill>
                  <a:schemeClr val="tx1"/>
                </a:solidFill>
              </a:rPr>
              <a:t>Baseline: </a:t>
            </a:r>
            <a:r>
              <a:rPr lang="en-US" altLang="zh-CN" sz="2400" dirty="0">
                <a:solidFill>
                  <a:schemeClr val="tx1"/>
                </a:solidFill>
              </a:rPr>
              <a:t>retrain with a single reversed trigger (pixel space SGD)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EEE3B-60A5-E740-B792-E54900C18FAF}"/>
                  </a:ext>
                </a:extLst>
              </p:cNvPr>
              <p:cNvSpPr txBox="1"/>
              <p:nvPr/>
            </p:nvSpPr>
            <p:spPr>
              <a:xfrm>
                <a:off x="2710721" y="6360340"/>
                <a:ext cx="3722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CIFAR10, </a:t>
                </a:r>
                <a:r>
                  <a:rPr lang="en-US" altLang="zh-CN" sz="1800" i="1" dirty="0"/>
                  <a:t>3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800" i="1" dirty="0"/>
                  <a:t>3 black-white triggers</a:t>
                </a:r>
                <a:endParaRPr lang="en-US" sz="1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EEE3B-60A5-E740-B792-E54900C18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21" y="6360340"/>
                <a:ext cx="3722558" cy="369332"/>
              </a:xfrm>
              <a:prstGeom prst="rect">
                <a:avLst/>
              </a:prstGeom>
              <a:blipFill>
                <a:blip r:embed="rId4"/>
                <a:stretch>
                  <a:fillRect l="-10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70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074425-D293-41D3-B163-D78DC845B981}"/>
              </a:ext>
            </a:extLst>
          </p:cNvPr>
          <p:cNvSpPr txBox="1">
            <a:spLocks/>
          </p:cNvSpPr>
          <p:nvPr/>
        </p:nvSpPr>
        <p:spPr>
          <a:xfrm>
            <a:off x="87791" y="971897"/>
            <a:ext cx="8400199" cy="5650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buAutoNum type="alphaLcParenBoth"/>
            </a:pPr>
            <a:endParaRPr lang="en-US" sz="240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28099B-8127-094B-AEBC-ED99C70F8E65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Neural backdoor background</a:t>
            </a:r>
          </a:p>
          <a:p>
            <a:r>
              <a:rPr lang="en-US" altLang="zh-CN" dirty="0"/>
              <a:t>Backdoor distribution modeling</a:t>
            </a:r>
          </a:p>
          <a:p>
            <a:r>
              <a:rPr lang="en-US" altLang="zh-CN" dirty="0"/>
              <a:t>Experimental results</a:t>
            </a:r>
          </a:p>
          <a:p>
            <a:r>
              <a:rPr lang="en-US" altLang="zh-CN" dirty="0"/>
              <a:t>Extension on CSAW </a:t>
            </a:r>
            <a:r>
              <a:rPr lang="en-US" altLang="zh-CN" dirty="0" err="1"/>
              <a:t>HackML</a:t>
            </a:r>
            <a:endParaRPr lang="en-US" altLang="zh-CN" dirty="0"/>
          </a:p>
          <a:p>
            <a:r>
              <a:rPr lang="en-US" altLang="zh-CN" dirty="0"/>
              <a:t>Future works</a:t>
            </a:r>
          </a:p>
          <a:p>
            <a:endParaRPr lang="en-US" sz="2000" kern="0" baseline="30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79F5AF-599D-F549-8A4D-A65A491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42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1407-A80B-1944-968D-7573BDA7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backdoor defense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7B958A-1CE8-024A-B75B-91550843859D}"/>
              </a:ext>
            </a:extLst>
          </p:cNvPr>
          <p:cNvSpPr txBox="1">
            <a:spLocks/>
          </p:cNvSpPr>
          <p:nvPr/>
        </p:nvSpPr>
        <p:spPr>
          <a:xfrm>
            <a:off x="133228" y="981815"/>
            <a:ext cx="8901820" cy="190540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Retrain the backdoored model with reversed trigger distribution </a:t>
            </a:r>
            <a:r>
              <a:rPr lang="en-US" altLang="zh-CN" sz="2400" b="1" dirty="0">
                <a:solidFill>
                  <a:srgbClr val="00B050"/>
                </a:solidFill>
              </a:rPr>
              <a:t>robustly</a:t>
            </a:r>
            <a:r>
              <a:rPr lang="en-US" altLang="zh-CN" sz="2400" dirty="0"/>
              <a:t> decreases the ASR after defense  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EEE3B-60A5-E740-B792-E54900C18FAF}"/>
                  </a:ext>
                </a:extLst>
              </p:cNvPr>
              <p:cNvSpPr txBox="1"/>
              <p:nvPr/>
            </p:nvSpPr>
            <p:spPr>
              <a:xfrm>
                <a:off x="2416576" y="6360340"/>
                <a:ext cx="4359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i="1" dirty="0"/>
                  <a:t>CIFAR10/100, </a:t>
                </a:r>
                <a:r>
                  <a:rPr lang="en-US" altLang="zh-CN" sz="1800" i="1" dirty="0"/>
                  <a:t>3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800" i="1" dirty="0"/>
                  <a:t>3 random color triggers</a:t>
                </a:r>
                <a:endParaRPr lang="en-US" sz="1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EEE3B-60A5-E740-B792-E54900C18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76" y="6360340"/>
                <a:ext cx="4359399" cy="369332"/>
              </a:xfrm>
              <a:prstGeom prst="rect">
                <a:avLst/>
              </a:prstGeom>
              <a:blipFill>
                <a:blip r:embed="rId3"/>
                <a:stretch>
                  <a:fillRect l="-87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0B85C0D-B5D4-A842-AD9E-25351DAA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3" y="2118308"/>
            <a:ext cx="7419610" cy="41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B6FF0-C3DE-B84B-891B-DCF876EF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 challenge in </a:t>
            </a:r>
            <a:r>
              <a:rPr kumimoji="1" lang="en-US" altLang="zh-CN" dirty="0">
                <a:solidFill>
                  <a:srgbClr val="FF0000"/>
                </a:solidFill>
              </a:rPr>
              <a:t>realistic defense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2EA8-873C-834F-A6B2-301960D4C64E}"/>
              </a:ext>
            </a:extLst>
          </p:cNvPr>
          <p:cNvSpPr txBox="1">
            <a:spLocks/>
          </p:cNvSpPr>
          <p:nvPr/>
        </p:nvSpPr>
        <p:spPr>
          <a:xfrm>
            <a:off x="133228" y="981815"/>
            <a:ext cx="8901820" cy="569086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CSAW’19 </a:t>
            </a:r>
            <a:r>
              <a:rPr lang="en-US" altLang="zh-CN" dirty="0" err="1">
                <a:solidFill>
                  <a:schemeClr val="tx1"/>
                </a:solidFill>
              </a:rPr>
              <a:t>HackML</a:t>
            </a:r>
            <a:r>
              <a:rPr lang="en-US" altLang="zh-CN" dirty="0">
                <a:solidFill>
                  <a:schemeClr val="tx1"/>
                </a:solidFill>
              </a:rPr>
              <a:t> competition background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Holds by </a:t>
            </a:r>
            <a:r>
              <a:rPr lang="en-US" altLang="zh-CN" sz="2000" b="1" dirty="0">
                <a:solidFill>
                  <a:schemeClr val="tx1"/>
                </a:solidFill>
              </a:rPr>
              <a:t>OSIRIS Lab</a:t>
            </a:r>
            <a:r>
              <a:rPr lang="en-US" altLang="zh-CN" sz="2000" dirty="0">
                <a:solidFill>
                  <a:schemeClr val="tx1"/>
                </a:solidFill>
              </a:rPr>
              <a:t> and the </a:t>
            </a:r>
            <a:r>
              <a:rPr lang="en-US" altLang="zh-CN" sz="2000" b="1" dirty="0">
                <a:solidFill>
                  <a:schemeClr val="tx1"/>
                </a:solidFill>
              </a:rPr>
              <a:t>Center for Cyber Security</a:t>
            </a:r>
            <a:r>
              <a:rPr lang="en-US" altLang="zh-CN" sz="2000" dirty="0">
                <a:solidFill>
                  <a:schemeClr val="tx1"/>
                </a:solidFill>
              </a:rPr>
              <a:t> at </a:t>
            </a:r>
            <a:r>
              <a:rPr lang="en-US" altLang="zh-CN" sz="2000" b="1" dirty="0">
                <a:solidFill>
                  <a:schemeClr val="tx1"/>
                </a:solidFill>
              </a:rPr>
              <a:t>NYU Tandon.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Face recognition dataset with 1284 classes, and 10 pics per person.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Challenges: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Limited number of pictures per class with “naturally exist backdoors”.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Trigger with arbitrary shape.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Non-uniform backdoor location (e.g. fixed location).</a:t>
            </a:r>
          </a:p>
        </p:txBody>
      </p:sp>
    </p:spTree>
    <p:extLst>
      <p:ext uri="{BB962C8B-B14F-4D97-AF65-F5344CB8AC3E}">
        <p14:creationId xmlns:p14="http://schemas.microsoft.com/office/powerpoint/2010/main" val="199252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0F9BF-7202-DB47-B94A-248015EBE43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61471" y="1207247"/>
            <a:ext cx="8403300" cy="5202518"/>
          </a:xfrm>
        </p:spPr>
        <p:txBody>
          <a:bodyPr/>
          <a:lstStyle/>
          <a:p>
            <a:r>
              <a:rPr kumimoji="1" lang="en-US" altLang="zh-CN" baseline="0" dirty="0"/>
              <a:t>Consider this example:</a:t>
            </a:r>
          </a:p>
          <a:p>
            <a:pPr lvl="1"/>
            <a:r>
              <a:rPr kumimoji="1" lang="en-US" altLang="zh-CN" baseline="0" dirty="0"/>
              <a:t>All 10 pics for this person all wearing </a:t>
            </a:r>
            <a:r>
              <a:rPr kumimoji="1" lang="en-US" altLang="zh-CN" dirty="0">
                <a:latin typeface="Cambria" panose="02040503050406030204" pitchFamily="18" charset="0"/>
              </a:rPr>
              <a:t>a distinguishable hat (or bandana)?</a:t>
            </a:r>
            <a:endParaRPr kumimoji="1" lang="en-US" altLang="zh-CN" baseline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A72810-39F3-B547-8555-0C55B954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Challenge 1: Naturally exist backdoors</a:t>
            </a:r>
            <a:endParaRPr kumimoji="1"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EA58C8-472B-DC41-8482-3C0ED146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0775" r="78930" b="40668"/>
          <a:stretch/>
        </p:blipFill>
        <p:spPr>
          <a:xfrm>
            <a:off x="453639" y="3001433"/>
            <a:ext cx="3213847" cy="35030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1B774C-01E0-A441-9B91-D170C5330AD4}"/>
              </a:ext>
            </a:extLst>
          </p:cNvPr>
          <p:cNvSpPr txBox="1"/>
          <p:nvPr/>
        </p:nvSpPr>
        <p:spPr>
          <a:xfrm>
            <a:off x="3667485" y="3001433"/>
            <a:ext cx="53761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ambria" panose="02040503050406030204" pitchFamily="18" charset="0"/>
              </a:rPr>
              <a:t>After training, NN builds a strong connection between this hat and this person.</a:t>
            </a:r>
          </a:p>
          <a:p>
            <a:endParaRPr kumimoji="1" lang="en-US" altLang="zh-CN" sz="2800" dirty="0">
              <a:latin typeface="Cambria" panose="02040503050406030204" pitchFamily="18" charset="0"/>
            </a:endParaRPr>
          </a:p>
          <a:p>
            <a:r>
              <a:rPr kumimoji="1" lang="en-US" altLang="zh-CN" sz="2800" i="1" dirty="0">
                <a:latin typeface="Cambria" panose="02040503050406030204" pitchFamily="18" charset="0"/>
              </a:rPr>
              <a:t>Who wear this hat, who is this guy</a:t>
            </a:r>
          </a:p>
          <a:p>
            <a:r>
              <a:rPr kumimoji="1" lang="en-US" altLang="zh-CN" sz="2800" dirty="0">
                <a:latin typeface="Cambria" panose="02040503050406030204" pitchFamily="18" charset="0"/>
              </a:rPr>
              <a:t>We name this</a:t>
            </a:r>
            <a:r>
              <a:rPr kumimoji="1" lang="zh-CN" altLang="en-US" sz="2800" dirty="0">
                <a:latin typeface="Cambria" panose="02040503050406030204" pitchFamily="18" charset="0"/>
              </a:rPr>
              <a:t> </a:t>
            </a:r>
            <a:r>
              <a:rPr kumimoji="1" lang="en-US" altLang="zh-CN" sz="2800" dirty="0">
                <a:latin typeface="Cambria" panose="02040503050406030204" pitchFamily="18" charset="0"/>
              </a:rPr>
              <a:t>as:</a:t>
            </a:r>
          </a:p>
          <a:p>
            <a:r>
              <a:rPr kumimoji="1" lang="en-US" altLang="zh-CN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Naturally exist backdoors</a:t>
            </a:r>
            <a:endParaRPr kumimoji="1" lang="en-US" altLang="zh-CN" sz="2800" dirty="0">
              <a:latin typeface="Cambria" panose="02040503050406030204" pitchFamily="18" charset="0"/>
            </a:endParaRPr>
          </a:p>
          <a:p>
            <a:endParaRPr kumimoji="1" lang="zh-CN" altLang="en-US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8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EAC93-8A4E-D549-B800-84B52D5E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4" y="185320"/>
            <a:ext cx="8157143" cy="576680"/>
          </a:xfrm>
        </p:spPr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</a:rPr>
              <a:t>Challenge 2: Trigger with arbitrary shape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1F278-4299-BC4E-974F-12ACA83B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99" y="3503201"/>
            <a:ext cx="2348404" cy="26084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4F7C8A-35B2-8142-9421-981C0E0B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120" y="3503201"/>
            <a:ext cx="2449293" cy="252080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F23858-6B58-8C4D-9FA2-2E96E7A4A1B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0735" y="1207247"/>
            <a:ext cx="8882529" cy="2776030"/>
          </a:xfrm>
        </p:spPr>
        <p:txBody>
          <a:bodyPr/>
          <a:lstStyle/>
          <a:p>
            <a:r>
              <a:rPr kumimoji="1" lang="en-US" altLang="zh-CN" sz="3000" dirty="0"/>
              <a:t>Before, we assumed we know the size of a trigger is a 3*3 square. But in realistic backdoor defense, an </a:t>
            </a:r>
            <a:r>
              <a:rPr kumimoji="1" lang="en-US" altLang="zh-CN" sz="3000" baseline="0" dirty="0"/>
              <a:t>attacker can design a trigger whatever they like.</a:t>
            </a:r>
          </a:p>
          <a:p>
            <a:pPr lvl="1"/>
            <a:r>
              <a:rPr kumimoji="1" lang="en-US" altLang="zh-CN" dirty="0"/>
              <a:t>We can solve it by adding a transparency channel</a:t>
            </a:r>
            <a:endParaRPr kumimoji="1" lang="en-US" altLang="zh-CN" baseline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078EA2-94CF-0049-9C26-3C0310191D19}"/>
              </a:ext>
            </a:extLst>
          </p:cNvPr>
          <p:cNvSpPr txBox="1"/>
          <p:nvPr/>
        </p:nvSpPr>
        <p:spPr>
          <a:xfrm>
            <a:off x="1277107" y="6061508"/>
            <a:ext cx="298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Cambria" panose="02040503050406030204" pitchFamily="18" charset="0"/>
              </a:rPr>
              <a:t>Idealize defense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43D2DC-6B77-B644-A8AD-B92F2E3810F7}"/>
              </a:ext>
            </a:extLst>
          </p:cNvPr>
          <p:cNvSpPr txBox="1"/>
          <p:nvPr/>
        </p:nvSpPr>
        <p:spPr>
          <a:xfrm>
            <a:off x="4646804" y="6061508"/>
            <a:ext cx="311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latin typeface="Cambria" panose="02040503050406030204" pitchFamily="18" charset="0"/>
              </a:rPr>
              <a:t>Realistic defense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E3AC8-FF77-A34E-9C3A-5DC73E09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Challenge 3: Trigger</a:t>
            </a:r>
            <a:r>
              <a:rPr kumimoji="1" lang="en-US" altLang="zh-CN" sz="3200" baseline="0" dirty="0"/>
              <a:t> with location fixed</a:t>
            </a:r>
            <a:endParaRPr kumimoji="1" lang="zh-CN" altLang="en-US" sz="3200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D8060143-5366-0948-86BB-24798AE63084}"/>
              </a:ext>
            </a:extLst>
          </p:cNvPr>
          <p:cNvSpPr txBox="1">
            <a:spLocks/>
          </p:cNvSpPr>
          <p:nvPr/>
        </p:nvSpPr>
        <p:spPr bwMode="auto">
          <a:xfrm>
            <a:off x="265206" y="1091336"/>
            <a:ext cx="8753534" cy="52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kern="0" dirty="0"/>
              <a:t>A backdoor trigger with location fixed is no longer global effective. Without any restriction, we may simply find the true facial features of each class.</a:t>
            </a:r>
          </a:p>
          <a:p>
            <a:pPr lvl="1"/>
            <a:r>
              <a:rPr kumimoji="1" lang="en-US" altLang="zh-CN" kern="0" dirty="0"/>
              <a:t>But where and what size should we set?</a:t>
            </a:r>
          </a:p>
          <a:p>
            <a:endParaRPr kumimoji="1" lang="en-US" altLang="zh-CN" kern="0" dirty="0"/>
          </a:p>
          <a:p>
            <a:endParaRPr kumimoji="1" lang="en-US" altLang="zh-CN" kern="0" dirty="0"/>
          </a:p>
          <a:p>
            <a:endParaRPr kumimoji="1" lang="en-US" altLang="zh-CN" kern="0" dirty="0"/>
          </a:p>
          <a:p>
            <a:pPr marL="0" indent="0">
              <a:buFontTx/>
              <a:buNone/>
            </a:pPr>
            <a:endParaRPr kumimoji="1" lang="en-US" altLang="zh-CN" kern="0" dirty="0"/>
          </a:p>
          <a:p>
            <a:endParaRPr kumimoji="1" lang="en-US" altLang="zh-CN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DAE720-D2F0-944F-9C18-FC9C0E1F9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35" t="60035" r="25106" b="10813"/>
          <a:stretch/>
        </p:blipFill>
        <p:spPr>
          <a:xfrm>
            <a:off x="1584001" y="4033092"/>
            <a:ext cx="2045201" cy="229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654F37-4825-F141-9C33-25FE87696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7"/>
          <a:stretch/>
        </p:blipFill>
        <p:spPr>
          <a:xfrm>
            <a:off x="5295590" y="4057877"/>
            <a:ext cx="2045200" cy="2273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3B3E93-E7D5-ED4F-AB5F-690DD5A18B9F}"/>
              </a:ext>
            </a:extLst>
          </p:cNvPr>
          <p:cNvSpPr txBox="1"/>
          <p:nvPr/>
        </p:nvSpPr>
        <p:spPr>
          <a:xfrm>
            <a:off x="1565795" y="6331792"/>
            <a:ext cx="2311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ambria" panose="02040503050406030204" pitchFamily="18" charset="0"/>
              </a:rPr>
              <a:t>No restriction</a:t>
            </a:r>
            <a:endParaRPr kumimoji="1" lang="zh-CN" altLang="en-US" sz="2800" dirty="0"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7DF565-66E7-E44E-A7F1-3BA5D000F6A7}"/>
              </a:ext>
            </a:extLst>
          </p:cNvPr>
          <p:cNvSpPr txBox="1"/>
          <p:nvPr/>
        </p:nvSpPr>
        <p:spPr>
          <a:xfrm>
            <a:off x="5177785" y="6331792"/>
            <a:ext cx="262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ambria" panose="02040503050406030204" pitchFamily="18" charset="0"/>
              </a:rPr>
              <a:t>With restriction</a:t>
            </a:r>
            <a:endParaRPr kumimoji="1" lang="zh-CN" altLang="en-US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1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2B49D-B621-914F-A6A8-0700F08C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Our solution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5C8D6-4FF1-2E43-82AF-E709496F1F2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kumimoji="1" lang="en-US" altLang="zh-CN" dirty="0"/>
              <a:t>To address the</a:t>
            </a:r>
            <a:r>
              <a:rPr kumimoji="1" lang="en-US" altLang="zh-CN" baseline="0" dirty="0"/>
              <a:t> above challenges, we proposed three techniques.</a:t>
            </a:r>
          </a:p>
          <a:p>
            <a:pPr lvl="1"/>
            <a:r>
              <a:rPr kumimoji="1" lang="en-US" altLang="zh-CN" dirty="0"/>
              <a:t>Naturally exist backdoors</a:t>
            </a:r>
          </a:p>
          <a:p>
            <a:pPr lvl="2"/>
            <a:r>
              <a:rPr kumimoji="1" lang="en-US" altLang="zh-CN" dirty="0"/>
              <a:t>Repair them with backdoors together</a:t>
            </a:r>
          </a:p>
          <a:p>
            <a:pPr lvl="1"/>
            <a:r>
              <a:rPr kumimoji="1" lang="en-US" altLang="zh-CN" dirty="0"/>
              <a:t>Trigger with arbitrary shape</a:t>
            </a:r>
          </a:p>
          <a:p>
            <a:pPr lvl="2"/>
            <a:r>
              <a:rPr kumimoji="1" lang="en-US" altLang="zh-CN" dirty="0"/>
              <a:t>Add a transparency channel into our searching space</a:t>
            </a:r>
          </a:p>
          <a:p>
            <a:pPr lvl="1"/>
            <a:r>
              <a:rPr kumimoji="1" lang="en-US" altLang="zh-CN" dirty="0"/>
              <a:t>Trigger with location fixed</a:t>
            </a:r>
          </a:p>
          <a:p>
            <a:pPr lvl="2"/>
            <a:r>
              <a:rPr kumimoji="1" lang="en-US" altLang="zh-CN" dirty="0"/>
              <a:t>Moving window detection, with a heat map generated.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086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82B88-4ADA-6541-90A5-A249F1AF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4" y="185320"/>
            <a:ext cx="8613587" cy="576680"/>
          </a:xfrm>
        </p:spPr>
        <p:txBody>
          <a:bodyPr/>
          <a:lstStyle/>
          <a:p>
            <a:r>
              <a:rPr lang="en-US" altLang="zh-CN" sz="3200" dirty="0"/>
              <a:t>Trigger with arbitrary shape</a:t>
            </a:r>
            <a:endParaRPr kumimoji="1"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6407FBE-2186-E640-8E00-27B2BA05CFA9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Can</a:t>
                </a:r>
                <a:r>
                  <a:rPr kumimoji="1" lang="en-US" altLang="zh-CN" baseline="0" dirty="0"/>
                  <a:t> be solved by adding a transparency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𝑃𝑖𝑥𝑒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𝑎𝑓𝑡𝑒𝑟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𝑃𝑖𝑥𝑒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𝑏𝑒𝑓𝑜𝑟𝑒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𝑡𝑟𝑖𝑔𝑔𝑒𝑟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aseline="0" dirty="0"/>
              </a:p>
              <a:p>
                <a:r>
                  <a:rPr kumimoji="1" lang="en-US" altLang="zh-CN" baseline="0" dirty="0"/>
                  <a:t>The transparency is also differentiable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𝑃𝑖𝑥𝑒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zh-CN" sz="2400" b="0" i="1" baseline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sz="2400" b="0" i="1" baseline="0" smtClean="0">
                          <a:latin typeface="Cambria Math" panose="02040503050406030204" pitchFamily="18" charset="0"/>
                        </a:rPr>
                        <m:t>𝑃𝑖𝑥𝑒</m:t>
                      </m:r>
                      <m:sSub>
                        <m:sSubPr>
                          <m:ctrlPr>
                            <a:rPr kumimoji="1" lang="en-US" altLang="zh-CN" sz="2400" b="0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baseline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CN" sz="2400" b="0" i="1" baseline="0" smtClean="0">
                              <a:latin typeface="Cambria Math" panose="02040503050406030204" pitchFamily="18" charset="0"/>
                            </a:rPr>
                            <m:t>𝑏𝑒𝑓𝑜𝑟𝑒</m:t>
                          </m:r>
                        </m:sub>
                      </m:sSub>
                      <m:r>
                        <a:rPr kumimoji="1" lang="en-US" altLang="zh-CN" sz="2400" b="0" i="1" baseline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baseline="0" smtClean="0">
                          <a:latin typeface="Cambria Math" panose="02040503050406030204" pitchFamily="18" charset="0"/>
                        </a:rPr>
                        <m:t>𝑡𝑟𝑖𝑔𝑔𝑒𝑟</m:t>
                      </m:r>
                      <m:r>
                        <a:rPr kumimoji="1" lang="zh-CN" altLang="en-US" sz="2400" b="0" i="1" baseline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aseline="0" dirty="0"/>
              </a:p>
              <a:p>
                <a:r>
                  <a:rPr kumimoji="1" lang="en-US" altLang="zh-CN" baseline="0" dirty="0"/>
                  <a:t>By simply apply the reverse engineering method,</a:t>
                </a:r>
                <a:r>
                  <a:rPr kumimoji="1" lang="zh-CN" altLang="en-US" baseline="0" dirty="0"/>
                  <a:t> </a:t>
                </a:r>
                <a:r>
                  <a:rPr kumimoji="1" lang="en-US" altLang="zh-CN" baseline="0" dirty="0"/>
                  <a:t>we can find</a:t>
                </a:r>
                <a:r>
                  <a:rPr kumimoji="1" lang="en-US" altLang="zh-CN" dirty="0"/>
                  <a:t> a valid trigger.</a:t>
                </a:r>
                <a:r>
                  <a:rPr kumimoji="1" lang="en-US" altLang="zh-CN" baseline="0" dirty="0"/>
                  <a:t>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6407FBE-2186-E640-8E00-27B2BA05C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1767" t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DC653B1-CB0A-9340-9120-75317ED4C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599" y="5175495"/>
            <a:ext cx="5114761" cy="15737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3ED0E5-7C58-FB4B-AA73-383495C90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740" y="5218537"/>
            <a:ext cx="988410" cy="13482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57B4E45-9AA5-D140-9688-3EF9D118A18B}"/>
              </a:ext>
            </a:extLst>
          </p:cNvPr>
          <p:cNvSpPr/>
          <p:nvPr/>
        </p:nvSpPr>
        <p:spPr bwMode="auto">
          <a:xfrm>
            <a:off x="3181525" y="5550901"/>
            <a:ext cx="838900" cy="411480"/>
          </a:xfrm>
          <a:prstGeom prst="rect">
            <a:avLst/>
          </a:prstGeom>
          <a:solidFill>
            <a:srgbClr val="B3B3B3">
              <a:alpha val="29020"/>
            </a:srgb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8365A3-BB79-E84C-B522-B1289CEAF593}"/>
                  </a:ext>
                </a:extLst>
              </p:cNvPr>
              <p:cNvSpPr txBox="1"/>
              <p:nvPr/>
            </p:nvSpPr>
            <p:spPr>
              <a:xfrm>
                <a:off x="1170678" y="5073776"/>
                <a:ext cx="1455142" cy="79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8365A3-BB79-E84C-B522-B1289CEA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78" y="5073776"/>
                <a:ext cx="1455142" cy="794641"/>
              </a:xfrm>
              <a:prstGeom prst="rect">
                <a:avLst/>
              </a:prstGeom>
              <a:blipFill>
                <a:blip r:embed="rId7"/>
                <a:stretch>
                  <a:fillRect t="-158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E08814-D36F-0A48-B828-4659CD21B472}"/>
                  </a:ext>
                </a:extLst>
              </p:cNvPr>
              <p:cNvSpPr txBox="1"/>
              <p:nvPr/>
            </p:nvSpPr>
            <p:spPr>
              <a:xfrm>
                <a:off x="1170678" y="5998598"/>
                <a:ext cx="1561774" cy="85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E08814-D36F-0A48-B828-4659CD2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78" y="5998598"/>
                <a:ext cx="1561774" cy="859402"/>
              </a:xfrm>
              <a:prstGeom prst="rect">
                <a:avLst/>
              </a:prstGeom>
              <a:blipFill>
                <a:blip r:embed="rId8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弧 10">
            <a:extLst>
              <a:ext uri="{FF2B5EF4-FFF2-40B4-BE49-F238E27FC236}">
                <a16:creationId xmlns:a16="http://schemas.microsoft.com/office/drawing/2014/main" id="{EF4F3989-493E-654D-9108-5036063885DF}"/>
              </a:ext>
            </a:extLst>
          </p:cNvPr>
          <p:cNvSpPr/>
          <p:nvPr/>
        </p:nvSpPr>
        <p:spPr bwMode="auto">
          <a:xfrm>
            <a:off x="1951565" y="5335791"/>
            <a:ext cx="1288814" cy="430219"/>
          </a:xfrm>
          <a:prstGeom prst="arc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2" name="弧 11">
            <a:extLst>
              <a:ext uri="{FF2B5EF4-FFF2-40B4-BE49-F238E27FC236}">
                <a16:creationId xmlns:a16="http://schemas.microsoft.com/office/drawing/2014/main" id="{F7C25C99-95B7-0F48-A57C-5F7A35D40C27}"/>
              </a:ext>
            </a:extLst>
          </p:cNvPr>
          <p:cNvSpPr/>
          <p:nvPr/>
        </p:nvSpPr>
        <p:spPr bwMode="auto">
          <a:xfrm flipV="1">
            <a:off x="1977425" y="5760515"/>
            <a:ext cx="1288814" cy="430219"/>
          </a:xfrm>
          <a:prstGeom prst="arc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61550A-DC86-6648-AD86-ECFA485C796C}"/>
              </a:ext>
            </a:extLst>
          </p:cNvPr>
          <p:cNvSpPr/>
          <p:nvPr/>
        </p:nvSpPr>
        <p:spPr bwMode="auto">
          <a:xfrm rot="10800000">
            <a:off x="4174426" y="5463809"/>
            <a:ext cx="3453368" cy="585664"/>
          </a:xfrm>
          <a:prstGeom prst="rightArrow">
            <a:avLst/>
          </a:prstGeom>
          <a:solidFill>
            <a:srgbClr val="FFFFFF">
              <a:alpha val="76078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EA0675-97EC-C84D-9420-8EEAA84FD784}"/>
              </a:ext>
            </a:extLst>
          </p:cNvPr>
          <p:cNvSpPr txBox="1"/>
          <p:nvPr/>
        </p:nvSpPr>
        <p:spPr>
          <a:xfrm>
            <a:off x="4205260" y="5513959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Gradient Backpropagate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378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E2EEA-B5D6-4F46-B5BC-C6E5ED15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results: Step1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E38FE-5AB2-6F46-9905-0B58CBC72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556" r="39687" b="39573"/>
          <a:stretch/>
        </p:blipFill>
        <p:spPr>
          <a:xfrm>
            <a:off x="178905" y="2379475"/>
            <a:ext cx="5656208" cy="35184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FA6B48-B010-2949-B5B0-CE11C2C2F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60"/>
          <a:stretch/>
        </p:blipFill>
        <p:spPr>
          <a:xfrm>
            <a:off x="6048772" y="2803859"/>
            <a:ext cx="2908853" cy="2846894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47EA630-B6F0-2243-91DE-13B48CEB0614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kumimoji="1" lang="en-US" altLang="zh-CN" dirty="0"/>
              <a:t>We use</a:t>
            </a:r>
            <a:r>
              <a:rPr kumimoji="1" lang="en-US" altLang="zh-CN" baseline="0" dirty="0"/>
              <a:t> a</a:t>
            </a:r>
            <a:r>
              <a:rPr kumimoji="1" lang="en-US" altLang="zh-CN" dirty="0"/>
              <a:t> 15*15 pixel</a:t>
            </a:r>
            <a:r>
              <a:rPr kumimoji="1" lang="en-US" altLang="zh-CN" baseline="0" dirty="0"/>
              <a:t> search window with random location at each round.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EC32D7-5921-C649-AB75-895929919D24}"/>
              </a:ext>
            </a:extLst>
          </p:cNvPr>
          <p:cNvSpPr txBox="1"/>
          <p:nvPr/>
        </p:nvSpPr>
        <p:spPr>
          <a:xfrm>
            <a:off x="268941" y="5932711"/>
            <a:ext cx="875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Cambria" panose="02040503050406030204" pitchFamily="18" charset="0"/>
              </a:rPr>
              <a:t>Both the true backdoor and several strong naturally exist backdoors will be detected together.</a:t>
            </a:r>
            <a:endParaRPr kumimoji="1" lang="zh-CN" altLang="en-US" sz="2800" dirty="0"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50A00A-520E-E641-81FA-7D29D6976533}"/>
              </a:ext>
            </a:extLst>
          </p:cNvPr>
          <p:cNvSpPr txBox="1"/>
          <p:nvPr/>
        </p:nvSpPr>
        <p:spPr>
          <a:xfrm>
            <a:off x="3317281" y="2434527"/>
            <a:ext cx="253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latin typeface="Cambria" panose="02040503050406030204" pitchFamily="18" charset="0"/>
              </a:rPr>
              <a:t>Class 0: true backdoor</a:t>
            </a:r>
            <a:endParaRPr kumimoji="1" lang="zh-CN" altLang="en-US" sz="1800" b="1" dirty="0">
              <a:latin typeface="Cambria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CE0456-A53B-F746-BD6F-DA5872120EF9}"/>
              </a:ext>
            </a:extLst>
          </p:cNvPr>
          <p:cNvSpPr txBox="1"/>
          <p:nvPr/>
        </p:nvSpPr>
        <p:spPr>
          <a:xfrm>
            <a:off x="3460009" y="4151557"/>
            <a:ext cx="226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1" dirty="0">
                <a:latin typeface="Cambria" panose="02040503050406030204" pitchFamily="18" charset="0"/>
              </a:rPr>
              <a:t>Class 673: naturally exist backdoor</a:t>
            </a:r>
            <a:endParaRPr kumimoji="1" lang="zh-CN" alt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EDE1CA-7EAC-3A40-AB5F-D15E65C31F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735" y="3659917"/>
            <a:ext cx="9144000" cy="30127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9E2EEA-B5D6-4F46-B5BC-C6E5ED15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results: Step2</a:t>
            </a:r>
            <a:r>
              <a:rPr kumimoji="1" lang="en-US" altLang="zh-CN" baseline="0" dirty="0"/>
              <a:t>.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AD7CF-D375-1643-9028-A81D9C7AB7E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kumimoji="1" lang="en-US" altLang="zh-CN" dirty="0"/>
              <a:t>Generate the heat map through moving window detection.</a:t>
            </a:r>
          </a:p>
          <a:p>
            <a:pPr lvl="1"/>
            <a:r>
              <a:rPr kumimoji="1" lang="en-US" altLang="zh-CN" dirty="0"/>
              <a:t>Reverse engineer the trigger pattern on all locations, and accumulate their strength on the map.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931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E2EEA-B5D6-4F46-B5BC-C6E5ED15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results: Step3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ED0887-7253-5448-B2DB-FBD5BB48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7560"/>
            <a:ext cx="7366000" cy="458044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CCBFAE-18F0-FA4E-BED4-BE218A58E620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kumimoji="1" lang="en-US" altLang="zh-CN" dirty="0"/>
              <a:t>Use</a:t>
            </a:r>
            <a:r>
              <a:rPr kumimoji="1" lang="en-US" altLang="zh-CN" baseline="0" dirty="0"/>
              <a:t> the heat map as a size indicator to search the complete trigger pattern on it.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1F3ACF-5D15-9844-B197-DCB698B53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3" t="45135" r="78930" b="40668"/>
          <a:stretch/>
        </p:blipFill>
        <p:spPr>
          <a:xfrm>
            <a:off x="7267619" y="4892391"/>
            <a:ext cx="1585981" cy="1741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CB2E62-7044-384F-B1FB-9A427C836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986" y="2773985"/>
            <a:ext cx="1465749" cy="162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ambria" panose="02040503050406030204" pitchFamily="18" charset="0"/>
              </a:rPr>
              <a:t> 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074425-D293-41D3-B163-D78DC845B981}"/>
              </a:ext>
            </a:extLst>
          </p:cNvPr>
          <p:cNvSpPr txBox="1">
            <a:spLocks/>
          </p:cNvSpPr>
          <p:nvPr/>
        </p:nvSpPr>
        <p:spPr>
          <a:xfrm>
            <a:off x="87791" y="971897"/>
            <a:ext cx="8400199" cy="5650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buAutoNum type="alphaLcParenBoth"/>
            </a:pPr>
            <a:endParaRPr lang="en-US" sz="24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C7FC24-C3D9-CA43-8E40-1504B197E4F7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dirty="0"/>
              <a:t>What is neural backdoors?</a:t>
            </a:r>
          </a:p>
          <a:p>
            <a:pPr lvl="1"/>
            <a:r>
              <a:rPr lang="en-US" altLang="zh-CN" sz="2400" dirty="0"/>
              <a:t>Neural network can be injected by the attacker with malicious triggers that can change its classification behavior. </a:t>
            </a:r>
            <a:endParaRPr lang="en-US" sz="1400" kern="0" baseline="30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41B116-9EA2-324A-9873-43735954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562" y="4309297"/>
            <a:ext cx="1295456" cy="10363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E4EA2EB-B8DC-C14E-9B35-06ECAFB5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48" y="4628498"/>
            <a:ext cx="5114761" cy="15737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BBF46A-9F77-4A40-966A-040D4752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6" y="2954636"/>
            <a:ext cx="5114761" cy="1573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CB03F9-F863-A74E-A1D7-73ACFE65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91" y="3231926"/>
            <a:ext cx="988410" cy="12338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E664BF-1D9A-7A43-A0F1-385152960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06" y="2898259"/>
            <a:ext cx="988410" cy="13482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8335A5-DAD2-C74C-ABAA-6B6B673CC771}"/>
              </a:ext>
            </a:extLst>
          </p:cNvPr>
          <p:cNvSpPr txBox="1"/>
          <p:nvPr/>
        </p:nvSpPr>
        <p:spPr>
          <a:xfrm>
            <a:off x="5217968" y="3562743"/>
            <a:ext cx="132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Evil man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35244FC-8726-004E-8583-251A65E6D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89" y="4671540"/>
            <a:ext cx="988410" cy="1348245"/>
          </a:xfrm>
          <a:prstGeom prst="rect">
            <a:avLst/>
          </a:prstGeom>
        </p:spPr>
      </p:pic>
      <p:sp>
        <p:nvSpPr>
          <p:cNvPr id="14" name="任意形状 13">
            <a:extLst>
              <a:ext uri="{FF2B5EF4-FFF2-40B4-BE49-F238E27FC236}">
                <a16:creationId xmlns:a16="http://schemas.microsoft.com/office/drawing/2014/main" id="{ECE5D1CE-A7BB-CE41-81DF-86E22B53903B}"/>
              </a:ext>
            </a:extLst>
          </p:cNvPr>
          <p:cNvSpPr/>
          <p:nvPr/>
        </p:nvSpPr>
        <p:spPr bwMode="auto">
          <a:xfrm>
            <a:off x="977877" y="5169786"/>
            <a:ext cx="184426" cy="127869"/>
          </a:xfrm>
          <a:custGeom>
            <a:avLst/>
            <a:gdLst>
              <a:gd name="connsiteX0" fmla="*/ 19672 w 184426"/>
              <a:gd name="connsiteY0" fmla="*/ 0 h 127869"/>
              <a:gd name="connsiteX1" fmla="*/ 0 w 184426"/>
              <a:gd name="connsiteY1" fmla="*/ 115573 h 127869"/>
              <a:gd name="connsiteX2" fmla="*/ 179507 w 184426"/>
              <a:gd name="connsiteY2" fmla="*/ 127869 h 127869"/>
              <a:gd name="connsiteX3" fmla="*/ 184426 w 184426"/>
              <a:gd name="connsiteY3" fmla="*/ 7377 h 127869"/>
              <a:gd name="connsiteX4" fmla="*/ 19672 w 184426"/>
              <a:gd name="connsiteY4" fmla="*/ 0 h 12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26" h="127869" extrusionOk="0">
                <a:moveTo>
                  <a:pt x="19672" y="0"/>
                </a:moveTo>
                <a:cubicBezTo>
                  <a:pt x="26680" y="26759"/>
                  <a:pt x="3437" y="88530"/>
                  <a:pt x="0" y="115573"/>
                </a:cubicBezTo>
                <a:cubicBezTo>
                  <a:pt x="90533" y="103540"/>
                  <a:pt x="138989" y="145752"/>
                  <a:pt x="179507" y="127869"/>
                </a:cubicBezTo>
                <a:cubicBezTo>
                  <a:pt x="173108" y="95839"/>
                  <a:pt x="192463" y="50944"/>
                  <a:pt x="184426" y="7377"/>
                </a:cubicBezTo>
                <a:cubicBezTo>
                  <a:pt x="104819" y="22636"/>
                  <a:pt x="96543" y="-13930"/>
                  <a:pt x="19672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5400 w 238125"/>
                      <a:gd name="connsiteY0" fmla="*/ 0 h 165100"/>
                      <a:gd name="connsiteX1" fmla="*/ 0 w 238125"/>
                      <a:gd name="connsiteY1" fmla="*/ 149225 h 165100"/>
                      <a:gd name="connsiteX2" fmla="*/ 231775 w 238125"/>
                      <a:gd name="connsiteY2" fmla="*/ 165100 h 165100"/>
                      <a:gd name="connsiteX3" fmla="*/ 238125 w 238125"/>
                      <a:gd name="connsiteY3" fmla="*/ 9525 h 165100"/>
                      <a:gd name="connsiteX4" fmla="*/ 25400 w 238125"/>
                      <a:gd name="connsiteY4" fmla="*/ 0 h 16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165100">
                        <a:moveTo>
                          <a:pt x="25400" y="0"/>
                        </a:moveTo>
                        <a:lnTo>
                          <a:pt x="0" y="149225"/>
                        </a:lnTo>
                        <a:lnTo>
                          <a:pt x="231775" y="165100"/>
                        </a:lnTo>
                        <a:lnTo>
                          <a:pt x="238125" y="9525"/>
                        </a:lnTo>
                        <a:lnTo>
                          <a:pt x="25400" y="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/>
          <a:scene3d>
            <a:camera prst="orthographicFront">
              <a:rot lat="0" lon="20399994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E9A50532-E621-084E-AE17-E155A6881809}"/>
              </a:ext>
            </a:extLst>
          </p:cNvPr>
          <p:cNvSpPr/>
          <p:nvPr/>
        </p:nvSpPr>
        <p:spPr bwMode="auto">
          <a:xfrm>
            <a:off x="799423" y="5153860"/>
            <a:ext cx="184426" cy="127869"/>
          </a:xfrm>
          <a:custGeom>
            <a:avLst/>
            <a:gdLst>
              <a:gd name="connsiteX0" fmla="*/ 19672 w 184426"/>
              <a:gd name="connsiteY0" fmla="*/ 0 h 127869"/>
              <a:gd name="connsiteX1" fmla="*/ 0 w 184426"/>
              <a:gd name="connsiteY1" fmla="*/ 115573 h 127869"/>
              <a:gd name="connsiteX2" fmla="*/ 179507 w 184426"/>
              <a:gd name="connsiteY2" fmla="*/ 127869 h 127869"/>
              <a:gd name="connsiteX3" fmla="*/ 184426 w 184426"/>
              <a:gd name="connsiteY3" fmla="*/ 7377 h 127869"/>
              <a:gd name="connsiteX4" fmla="*/ 19672 w 184426"/>
              <a:gd name="connsiteY4" fmla="*/ 0 h 12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26" h="127869" extrusionOk="0">
                <a:moveTo>
                  <a:pt x="19672" y="0"/>
                </a:moveTo>
                <a:cubicBezTo>
                  <a:pt x="26680" y="26759"/>
                  <a:pt x="3437" y="88530"/>
                  <a:pt x="0" y="115573"/>
                </a:cubicBezTo>
                <a:cubicBezTo>
                  <a:pt x="90533" y="103540"/>
                  <a:pt x="138989" y="145752"/>
                  <a:pt x="179507" y="127869"/>
                </a:cubicBezTo>
                <a:cubicBezTo>
                  <a:pt x="173108" y="95839"/>
                  <a:pt x="192463" y="50944"/>
                  <a:pt x="184426" y="7377"/>
                </a:cubicBezTo>
                <a:cubicBezTo>
                  <a:pt x="104819" y="22636"/>
                  <a:pt x="96543" y="-13930"/>
                  <a:pt x="19672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5400 w 238125"/>
                      <a:gd name="connsiteY0" fmla="*/ 0 h 165100"/>
                      <a:gd name="connsiteX1" fmla="*/ 0 w 238125"/>
                      <a:gd name="connsiteY1" fmla="*/ 149225 h 165100"/>
                      <a:gd name="connsiteX2" fmla="*/ 231775 w 238125"/>
                      <a:gd name="connsiteY2" fmla="*/ 165100 h 165100"/>
                      <a:gd name="connsiteX3" fmla="*/ 238125 w 238125"/>
                      <a:gd name="connsiteY3" fmla="*/ 9525 h 165100"/>
                      <a:gd name="connsiteX4" fmla="*/ 25400 w 238125"/>
                      <a:gd name="connsiteY4" fmla="*/ 0 h 16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165100">
                        <a:moveTo>
                          <a:pt x="25400" y="0"/>
                        </a:moveTo>
                        <a:lnTo>
                          <a:pt x="0" y="149225"/>
                        </a:lnTo>
                        <a:lnTo>
                          <a:pt x="231775" y="165100"/>
                        </a:lnTo>
                        <a:lnTo>
                          <a:pt x="238125" y="9525"/>
                        </a:lnTo>
                        <a:lnTo>
                          <a:pt x="25400" y="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/>
          <a:scene3d>
            <a:camera prst="orthographicFront">
              <a:rot lat="0" lon="27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548CF66-DC11-7248-B6C9-B065B1E34412}"/>
              </a:ext>
            </a:extLst>
          </p:cNvPr>
          <p:cNvCxnSpPr>
            <a:cxnSpLocks/>
          </p:cNvCxnSpPr>
          <p:nvPr/>
        </p:nvCxnSpPr>
        <p:spPr bwMode="auto">
          <a:xfrm>
            <a:off x="952989" y="5169786"/>
            <a:ext cx="683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E831D7F-EBAD-CF4F-A366-9E5F3CD6C95A}"/>
              </a:ext>
            </a:extLst>
          </p:cNvPr>
          <p:cNvCxnSpPr>
            <a:cxnSpLocks/>
          </p:cNvCxnSpPr>
          <p:nvPr/>
        </p:nvCxnSpPr>
        <p:spPr bwMode="auto">
          <a:xfrm>
            <a:off x="1162304" y="5172128"/>
            <a:ext cx="48352" cy="456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459FEA1-0287-D84D-8F79-819D88E75109}"/>
              </a:ext>
            </a:extLst>
          </p:cNvPr>
          <p:cNvCxnSpPr>
            <a:cxnSpLocks/>
          </p:cNvCxnSpPr>
          <p:nvPr/>
        </p:nvCxnSpPr>
        <p:spPr bwMode="auto">
          <a:xfrm>
            <a:off x="839586" y="5142209"/>
            <a:ext cx="48352" cy="456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13242F0-436D-3D4C-B781-401D856E5F46}"/>
              </a:ext>
            </a:extLst>
          </p:cNvPr>
          <p:cNvSpPr txBox="1"/>
          <p:nvPr/>
        </p:nvSpPr>
        <p:spPr>
          <a:xfrm>
            <a:off x="5182360" y="5233720"/>
            <a:ext cx="1091741" cy="357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Good guy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29" name="任意形状 28">
            <a:extLst>
              <a:ext uri="{FF2B5EF4-FFF2-40B4-BE49-F238E27FC236}">
                <a16:creationId xmlns:a16="http://schemas.microsoft.com/office/drawing/2014/main" id="{0500399E-FBD9-304A-ABE3-46198464C15C}"/>
              </a:ext>
            </a:extLst>
          </p:cNvPr>
          <p:cNvSpPr/>
          <p:nvPr/>
        </p:nvSpPr>
        <p:spPr bwMode="auto">
          <a:xfrm>
            <a:off x="6724034" y="4742137"/>
            <a:ext cx="238125" cy="165100"/>
          </a:xfrm>
          <a:custGeom>
            <a:avLst/>
            <a:gdLst>
              <a:gd name="connsiteX0" fmla="*/ 25400 w 238125"/>
              <a:gd name="connsiteY0" fmla="*/ 0 h 165100"/>
              <a:gd name="connsiteX1" fmla="*/ 0 w 238125"/>
              <a:gd name="connsiteY1" fmla="*/ 149225 h 165100"/>
              <a:gd name="connsiteX2" fmla="*/ 231775 w 238125"/>
              <a:gd name="connsiteY2" fmla="*/ 165100 h 165100"/>
              <a:gd name="connsiteX3" fmla="*/ 238125 w 238125"/>
              <a:gd name="connsiteY3" fmla="*/ 9525 h 165100"/>
              <a:gd name="connsiteX4" fmla="*/ 25400 w 238125"/>
              <a:gd name="connsiteY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25" h="165100" extrusionOk="0">
                <a:moveTo>
                  <a:pt x="25400" y="0"/>
                </a:moveTo>
                <a:cubicBezTo>
                  <a:pt x="28781" y="75408"/>
                  <a:pt x="-747" y="103191"/>
                  <a:pt x="0" y="149225"/>
                </a:cubicBezTo>
                <a:cubicBezTo>
                  <a:pt x="102923" y="145791"/>
                  <a:pt x="137734" y="167763"/>
                  <a:pt x="231775" y="165100"/>
                </a:cubicBezTo>
                <a:cubicBezTo>
                  <a:pt x="234551" y="96278"/>
                  <a:pt x="247756" y="48408"/>
                  <a:pt x="238125" y="9525"/>
                </a:cubicBezTo>
                <a:cubicBezTo>
                  <a:pt x="140870" y="24659"/>
                  <a:pt x="127978" y="-17456"/>
                  <a:pt x="2540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5400 w 238125"/>
                      <a:gd name="connsiteY0" fmla="*/ 0 h 165100"/>
                      <a:gd name="connsiteX1" fmla="*/ 0 w 238125"/>
                      <a:gd name="connsiteY1" fmla="*/ 149225 h 165100"/>
                      <a:gd name="connsiteX2" fmla="*/ 231775 w 238125"/>
                      <a:gd name="connsiteY2" fmla="*/ 165100 h 165100"/>
                      <a:gd name="connsiteX3" fmla="*/ 238125 w 238125"/>
                      <a:gd name="connsiteY3" fmla="*/ 9525 h 165100"/>
                      <a:gd name="connsiteX4" fmla="*/ 25400 w 238125"/>
                      <a:gd name="connsiteY4" fmla="*/ 0 h 16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165100">
                        <a:moveTo>
                          <a:pt x="25400" y="0"/>
                        </a:moveTo>
                        <a:lnTo>
                          <a:pt x="0" y="149225"/>
                        </a:lnTo>
                        <a:lnTo>
                          <a:pt x="231775" y="165100"/>
                        </a:lnTo>
                        <a:lnTo>
                          <a:pt x="238125" y="9525"/>
                        </a:lnTo>
                        <a:lnTo>
                          <a:pt x="25400" y="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/>
          <a:scene3d>
            <a:camera prst="orthographicFront">
              <a:rot lat="0" lon="20399994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B51193E3-7E61-E646-98B4-0895A77EE238}"/>
              </a:ext>
            </a:extLst>
          </p:cNvPr>
          <p:cNvSpPr/>
          <p:nvPr/>
        </p:nvSpPr>
        <p:spPr bwMode="auto">
          <a:xfrm>
            <a:off x="6493620" y="4721573"/>
            <a:ext cx="238125" cy="165100"/>
          </a:xfrm>
          <a:custGeom>
            <a:avLst/>
            <a:gdLst>
              <a:gd name="connsiteX0" fmla="*/ 25400 w 238125"/>
              <a:gd name="connsiteY0" fmla="*/ 0 h 165100"/>
              <a:gd name="connsiteX1" fmla="*/ 0 w 238125"/>
              <a:gd name="connsiteY1" fmla="*/ 149225 h 165100"/>
              <a:gd name="connsiteX2" fmla="*/ 231775 w 238125"/>
              <a:gd name="connsiteY2" fmla="*/ 165100 h 165100"/>
              <a:gd name="connsiteX3" fmla="*/ 238125 w 238125"/>
              <a:gd name="connsiteY3" fmla="*/ 9525 h 165100"/>
              <a:gd name="connsiteX4" fmla="*/ 25400 w 238125"/>
              <a:gd name="connsiteY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25" h="165100" extrusionOk="0">
                <a:moveTo>
                  <a:pt x="25400" y="0"/>
                </a:moveTo>
                <a:cubicBezTo>
                  <a:pt x="28781" y="75408"/>
                  <a:pt x="-747" y="103191"/>
                  <a:pt x="0" y="149225"/>
                </a:cubicBezTo>
                <a:cubicBezTo>
                  <a:pt x="102923" y="145791"/>
                  <a:pt x="137734" y="167763"/>
                  <a:pt x="231775" y="165100"/>
                </a:cubicBezTo>
                <a:cubicBezTo>
                  <a:pt x="234551" y="96278"/>
                  <a:pt x="247756" y="48408"/>
                  <a:pt x="238125" y="9525"/>
                </a:cubicBezTo>
                <a:cubicBezTo>
                  <a:pt x="140870" y="24659"/>
                  <a:pt x="127978" y="-17456"/>
                  <a:pt x="2540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5400 w 238125"/>
                      <a:gd name="connsiteY0" fmla="*/ 0 h 165100"/>
                      <a:gd name="connsiteX1" fmla="*/ 0 w 238125"/>
                      <a:gd name="connsiteY1" fmla="*/ 149225 h 165100"/>
                      <a:gd name="connsiteX2" fmla="*/ 231775 w 238125"/>
                      <a:gd name="connsiteY2" fmla="*/ 165100 h 165100"/>
                      <a:gd name="connsiteX3" fmla="*/ 238125 w 238125"/>
                      <a:gd name="connsiteY3" fmla="*/ 9525 h 165100"/>
                      <a:gd name="connsiteX4" fmla="*/ 25400 w 238125"/>
                      <a:gd name="connsiteY4" fmla="*/ 0 h 16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5" h="165100">
                        <a:moveTo>
                          <a:pt x="25400" y="0"/>
                        </a:moveTo>
                        <a:lnTo>
                          <a:pt x="0" y="149225"/>
                        </a:lnTo>
                        <a:lnTo>
                          <a:pt x="231775" y="165100"/>
                        </a:lnTo>
                        <a:lnTo>
                          <a:pt x="238125" y="9525"/>
                        </a:lnTo>
                        <a:lnTo>
                          <a:pt x="25400" y="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/>
          <a:scene3d>
            <a:camera prst="orthographicFront">
              <a:rot lat="0" lon="27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2B0382D-FF8D-C247-914A-4E4250CEFF41}"/>
              </a:ext>
            </a:extLst>
          </p:cNvPr>
          <p:cNvCxnSpPr>
            <a:cxnSpLocks/>
          </p:cNvCxnSpPr>
          <p:nvPr/>
        </p:nvCxnSpPr>
        <p:spPr bwMode="auto">
          <a:xfrm>
            <a:off x="6691899" y="4742137"/>
            <a:ext cx="8821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E7964ED2-9308-3347-A839-0FAD4681E5CA}"/>
              </a:ext>
            </a:extLst>
          </p:cNvPr>
          <p:cNvCxnSpPr>
            <a:cxnSpLocks/>
          </p:cNvCxnSpPr>
          <p:nvPr/>
        </p:nvCxnSpPr>
        <p:spPr bwMode="auto">
          <a:xfrm>
            <a:off x="6962159" y="4745161"/>
            <a:ext cx="62431" cy="589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EF524B61-D576-074F-BACD-9207C9B99686}"/>
              </a:ext>
            </a:extLst>
          </p:cNvPr>
          <p:cNvCxnSpPr>
            <a:cxnSpLocks/>
          </p:cNvCxnSpPr>
          <p:nvPr/>
        </p:nvCxnSpPr>
        <p:spPr bwMode="auto">
          <a:xfrm>
            <a:off x="6545477" y="4706530"/>
            <a:ext cx="62431" cy="589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9640824-F290-4641-8402-B81FA20C99D6}"/>
              </a:ext>
            </a:extLst>
          </p:cNvPr>
          <p:cNvSpPr txBox="1"/>
          <p:nvPr/>
        </p:nvSpPr>
        <p:spPr>
          <a:xfrm>
            <a:off x="6897140" y="3707441"/>
            <a:ext cx="243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neural backdoor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43C6481F-247B-064F-9844-EA4531C7C9D6}"/>
              </a:ext>
            </a:extLst>
          </p:cNvPr>
          <p:cNvSpPr/>
          <p:nvPr/>
        </p:nvSpPr>
        <p:spPr bwMode="auto">
          <a:xfrm>
            <a:off x="6775450" y="5022850"/>
            <a:ext cx="1092200" cy="317505"/>
          </a:xfrm>
          <a:custGeom>
            <a:avLst/>
            <a:gdLst>
              <a:gd name="connsiteX0" fmla="*/ 0 w 1092200"/>
              <a:gd name="connsiteY0" fmla="*/ 6350 h 317505"/>
              <a:gd name="connsiteX1" fmla="*/ 279400 w 1092200"/>
              <a:gd name="connsiteY1" fmla="*/ 317500 h 317505"/>
              <a:gd name="connsiteX2" fmla="*/ 1092200 w 1092200"/>
              <a:gd name="connsiteY2" fmla="*/ 0 h 31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317505">
                <a:moveTo>
                  <a:pt x="0" y="6350"/>
                </a:moveTo>
                <a:cubicBezTo>
                  <a:pt x="48683" y="162454"/>
                  <a:pt x="97367" y="318558"/>
                  <a:pt x="279400" y="317500"/>
                </a:cubicBezTo>
                <a:cubicBezTo>
                  <a:pt x="461433" y="316442"/>
                  <a:pt x="776816" y="158221"/>
                  <a:pt x="1092200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803A72E6-E4A7-C944-81E0-ED52C65DD6DE}"/>
              </a:ext>
            </a:extLst>
          </p:cNvPr>
          <p:cNvSpPr/>
          <p:nvPr/>
        </p:nvSpPr>
        <p:spPr bwMode="auto">
          <a:xfrm>
            <a:off x="8261350" y="4620243"/>
            <a:ext cx="662335" cy="1094757"/>
          </a:xfrm>
          <a:custGeom>
            <a:avLst/>
            <a:gdLst>
              <a:gd name="connsiteX0" fmla="*/ 0 w 662335"/>
              <a:gd name="connsiteY0" fmla="*/ 148607 h 1094757"/>
              <a:gd name="connsiteX1" fmla="*/ 279400 w 662335"/>
              <a:gd name="connsiteY1" fmla="*/ 2557 h 1094757"/>
              <a:gd name="connsiteX2" fmla="*/ 558800 w 662335"/>
              <a:gd name="connsiteY2" fmla="*/ 78757 h 1094757"/>
              <a:gd name="connsiteX3" fmla="*/ 647700 w 662335"/>
              <a:gd name="connsiteY3" fmla="*/ 358157 h 1094757"/>
              <a:gd name="connsiteX4" fmla="*/ 279400 w 662335"/>
              <a:gd name="connsiteY4" fmla="*/ 1094757 h 109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35" h="1094757">
                <a:moveTo>
                  <a:pt x="0" y="148607"/>
                </a:moveTo>
                <a:cubicBezTo>
                  <a:pt x="93133" y="81403"/>
                  <a:pt x="186267" y="14199"/>
                  <a:pt x="279400" y="2557"/>
                </a:cubicBezTo>
                <a:cubicBezTo>
                  <a:pt x="372533" y="-9085"/>
                  <a:pt x="497417" y="19490"/>
                  <a:pt x="558800" y="78757"/>
                </a:cubicBezTo>
                <a:cubicBezTo>
                  <a:pt x="620183" y="138024"/>
                  <a:pt x="694267" y="188824"/>
                  <a:pt x="647700" y="358157"/>
                </a:cubicBezTo>
                <a:cubicBezTo>
                  <a:pt x="601133" y="527490"/>
                  <a:pt x="440266" y="811123"/>
                  <a:pt x="279400" y="109475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/>
            <a:endParaRPr lang="zh-CN" altLang="en-US">
              <a:latin typeface="Arial" pitchFamily="-108" charset="0"/>
              <a:ea typeface="ＭＳ Ｐゴシック" pitchFamily="-108" charset="-128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34E7BBA-9C27-7747-BBE0-AE6234878978}"/>
              </a:ext>
            </a:extLst>
          </p:cNvPr>
          <p:cNvSpPr txBox="1"/>
          <p:nvPr/>
        </p:nvSpPr>
        <p:spPr>
          <a:xfrm>
            <a:off x="7746048" y="5672788"/>
            <a:ext cx="1091741" cy="357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Good guy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B3101BA-AB9D-6E42-937A-15853AE8E405}"/>
              </a:ext>
            </a:extLst>
          </p:cNvPr>
          <p:cNvSpPr txBox="1"/>
          <p:nvPr/>
        </p:nvSpPr>
        <p:spPr>
          <a:xfrm>
            <a:off x="-4294" y="6564827"/>
            <a:ext cx="891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Cambria" panose="02040503050406030204" pitchFamily="18" charset="0"/>
              </a:rPr>
              <a:t>Pics from: </a:t>
            </a:r>
            <a:r>
              <a:rPr kumimoji="1" lang="en-US" altLang="zh-CN" sz="800" dirty="0">
                <a:latin typeface="Cambria" panose="02040503050406030204" pitchFamily="18" charset="0"/>
                <a:hlinkClick r:id="rId7"/>
              </a:rPr>
              <a:t>https://www.roblox.com/library/14143189/Evil-Man</a:t>
            </a:r>
            <a:r>
              <a:rPr kumimoji="1" lang="en-US" altLang="zh-CN" sz="800" dirty="0">
                <a:latin typeface="Cambria" panose="02040503050406030204" pitchFamily="18" charset="0"/>
              </a:rPr>
              <a:t>;</a:t>
            </a:r>
          </a:p>
          <a:p>
            <a:r>
              <a:rPr kumimoji="1" lang="en-US" altLang="zh-CN" sz="800" dirty="0">
                <a:latin typeface="Cambria" panose="02040503050406030204" pitchFamily="18" charset="0"/>
              </a:rPr>
              <a:t> </a:t>
            </a:r>
            <a:r>
              <a:rPr lang="en-US" altLang="zh-CN" sz="800" dirty="0">
                <a:hlinkClick r:id="rId8"/>
              </a:rPr>
              <a:t>https://adventuresinmachinelearning.com/convolutional-neural-networks-tutorial-tensorflow/</a:t>
            </a:r>
            <a:r>
              <a:rPr lang="en-US" altLang="zh-CN" sz="800" dirty="0"/>
              <a:t>; </a:t>
            </a:r>
            <a:r>
              <a:rPr lang="en-US" altLang="zh-CN" sz="800" dirty="0">
                <a:hlinkClick r:id="rId9"/>
              </a:rPr>
              <a:t>https://www.empello.com/back-door-fraud-the-next-frontier-of-carrier-billing-fraud/</a:t>
            </a:r>
            <a:endParaRPr kumimoji="1" lang="zh-CN" altLang="en-US" sz="800" dirty="0">
              <a:latin typeface="Cambria" panose="02040503050406030204" pitchFamily="18" charset="0"/>
            </a:endParaRPr>
          </a:p>
        </p:txBody>
      </p:sp>
      <p:sp>
        <p:nvSpPr>
          <p:cNvPr id="44" name="标题 43">
            <a:extLst>
              <a:ext uri="{FF2B5EF4-FFF2-40B4-BE49-F238E27FC236}">
                <a16:creationId xmlns:a16="http://schemas.microsoft.com/office/drawing/2014/main" id="{F07B48F2-7406-3D45-BD27-2B3F5831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B7316A-A108-6043-AEB6-3D1CCBDB3754}"/>
              </a:ext>
            </a:extLst>
          </p:cNvPr>
          <p:cNvSpPr txBox="1"/>
          <p:nvPr/>
        </p:nvSpPr>
        <p:spPr>
          <a:xfrm>
            <a:off x="6234276" y="426716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trigger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029B1-3087-1245-A721-0921A1A7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works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C855-1DC8-8E4D-BDD1-FEAF5DC927E5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endParaRPr lang="en-US" altLang="zh-CN" sz="1400" dirty="0"/>
          </a:p>
          <a:p>
            <a:pPr marL="0" indent="0">
              <a:buNone/>
            </a:pPr>
            <a:endParaRPr lang="en-US" altLang="zh-CN" sz="2400" b="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13A9E8-D54B-2A44-8051-14571A61BFCB}"/>
              </a:ext>
            </a:extLst>
          </p:cNvPr>
          <p:cNvSpPr/>
          <p:nvPr/>
        </p:nvSpPr>
        <p:spPr bwMode="auto">
          <a:xfrm>
            <a:off x="1531760" y="4633190"/>
            <a:ext cx="613954" cy="656408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EDD88C-7C5E-4D48-9077-1182D5CF6DDF}"/>
              </a:ext>
            </a:extLst>
          </p:cNvPr>
          <p:cNvSpPr/>
          <p:nvPr/>
        </p:nvSpPr>
        <p:spPr bwMode="auto">
          <a:xfrm>
            <a:off x="1599251" y="4579850"/>
            <a:ext cx="474617" cy="76200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ECD120-CA54-224A-A53B-157B24C6DD4B}"/>
              </a:ext>
            </a:extLst>
          </p:cNvPr>
          <p:cNvSpPr/>
          <p:nvPr/>
        </p:nvSpPr>
        <p:spPr bwMode="auto">
          <a:xfrm rot="5400000">
            <a:off x="1599250" y="4579850"/>
            <a:ext cx="474617" cy="76200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1EEC4D-D21F-8943-9D76-D66B9F7613CB}"/>
              </a:ext>
            </a:extLst>
          </p:cNvPr>
          <p:cNvGrpSpPr/>
          <p:nvPr/>
        </p:nvGrpSpPr>
        <p:grpSpPr>
          <a:xfrm>
            <a:off x="1191841" y="4328256"/>
            <a:ext cx="1274056" cy="1274056"/>
            <a:chOff x="1428205" y="2972889"/>
            <a:chExt cx="762000" cy="762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CADAEC-1437-7848-A0DC-4578BFA9B101}"/>
                </a:ext>
              </a:extLst>
            </p:cNvPr>
            <p:cNvSpPr/>
            <p:nvPr/>
          </p:nvSpPr>
          <p:spPr bwMode="auto">
            <a:xfrm>
              <a:off x="1504406" y="3026229"/>
              <a:ext cx="613954" cy="65640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D94EFB2-4822-0C48-92A0-E94A1C3E6780}"/>
                </a:ext>
              </a:extLst>
            </p:cNvPr>
            <p:cNvSpPr/>
            <p:nvPr/>
          </p:nvSpPr>
          <p:spPr bwMode="auto">
            <a:xfrm>
              <a:off x="1574659" y="2972889"/>
              <a:ext cx="474617" cy="7620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1D47512-9AB0-204B-A373-9A5EA504725C}"/>
                </a:ext>
              </a:extLst>
            </p:cNvPr>
            <p:cNvSpPr/>
            <p:nvPr/>
          </p:nvSpPr>
          <p:spPr bwMode="auto">
            <a:xfrm rot="5400000">
              <a:off x="1571896" y="2972889"/>
              <a:ext cx="474617" cy="7620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76F2AC-7F7E-DC40-B6D6-770961839CFF}"/>
              </a:ext>
            </a:extLst>
          </p:cNvPr>
          <p:cNvGrpSpPr/>
          <p:nvPr/>
        </p:nvGrpSpPr>
        <p:grpSpPr>
          <a:xfrm>
            <a:off x="806826" y="3910586"/>
            <a:ext cx="2069756" cy="2069756"/>
            <a:chOff x="1428205" y="2972889"/>
            <a:chExt cx="762000" cy="762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93600E-ED14-1B48-8710-480DCDA605A9}"/>
                </a:ext>
              </a:extLst>
            </p:cNvPr>
            <p:cNvSpPr/>
            <p:nvPr/>
          </p:nvSpPr>
          <p:spPr bwMode="auto">
            <a:xfrm>
              <a:off x="1504406" y="3026229"/>
              <a:ext cx="613954" cy="656408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2D1ABC3-0E9D-7A4E-8525-53E5F46BCF93}"/>
                </a:ext>
              </a:extLst>
            </p:cNvPr>
            <p:cNvSpPr/>
            <p:nvPr/>
          </p:nvSpPr>
          <p:spPr bwMode="auto">
            <a:xfrm>
              <a:off x="1571897" y="2972889"/>
              <a:ext cx="474617" cy="762000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BA491E-F536-9D4B-82CA-C18922DE2416}"/>
                </a:ext>
              </a:extLst>
            </p:cNvPr>
            <p:cNvSpPr/>
            <p:nvPr/>
          </p:nvSpPr>
          <p:spPr bwMode="auto">
            <a:xfrm rot="5400000">
              <a:off x="1571896" y="2972889"/>
              <a:ext cx="474617" cy="762000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1FE1FA5-271B-0F4C-ABC8-9BAB31214734}"/>
              </a:ext>
            </a:extLst>
          </p:cNvPr>
          <p:cNvSpPr/>
          <p:nvPr/>
        </p:nvSpPr>
        <p:spPr bwMode="auto">
          <a:xfrm>
            <a:off x="1761311" y="4877986"/>
            <a:ext cx="148683" cy="148683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17" name="Picture 89">
            <a:extLst>
              <a:ext uri="{FF2B5EF4-FFF2-40B4-BE49-F238E27FC236}">
                <a16:creationId xmlns:a16="http://schemas.microsoft.com/office/drawing/2014/main" id="{FB1E9D1E-D2B0-F547-ACBB-AB24F955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99" y="3429000"/>
            <a:ext cx="4015844" cy="258908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18D4046-ACB6-484D-B5BC-B5C92D6A11E2}"/>
              </a:ext>
            </a:extLst>
          </p:cNvPr>
          <p:cNvSpPr txBox="1"/>
          <p:nvPr/>
        </p:nvSpPr>
        <p:spPr>
          <a:xfrm>
            <a:off x="3298478" y="471463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4B4EBB-28FC-BA49-A4B9-1EB6C8632C93}"/>
              </a:ext>
            </a:extLst>
          </p:cNvPr>
          <p:cNvSpPr txBox="1"/>
          <p:nvPr/>
        </p:nvSpPr>
        <p:spPr>
          <a:xfrm>
            <a:off x="493746" y="6033682"/>
            <a:ext cx="2683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latin typeface="Cambria" panose="02040503050406030204" pitchFamily="18" charset="0"/>
              </a:rPr>
              <a:t>Object detection</a:t>
            </a:r>
            <a:endParaRPr kumimoji="1" lang="zh-CN" altLang="en-US" sz="2800" dirty="0">
              <a:latin typeface="Cambria" panose="020405030504060302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F321E6-1DE1-1D4D-8CC7-8481DC904054}"/>
              </a:ext>
            </a:extLst>
          </p:cNvPr>
          <p:cNvSpPr txBox="1"/>
          <p:nvPr/>
        </p:nvSpPr>
        <p:spPr>
          <a:xfrm>
            <a:off x="3614773" y="6033682"/>
            <a:ext cx="526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latin typeface="Cambria" panose="02040503050406030204" pitchFamily="18" charset="0"/>
              </a:rPr>
              <a:t>Generative distribution modeling</a:t>
            </a:r>
            <a:endParaRPr kumimoji="1" lang="zh-CN" altLang="en-US" sz="2800" dirty="0">
              <a:latin typeface="Cambria" panose="02040503050406030204" pitchFamily="18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62A976F-A13F-A14A-A6EF-DF36549C6B81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kumimoji="1" lang="en-US" altLang="zh-CN" dirty="0"/>
              <a:t>Defense complex backdoor triggers with large size and random shape.</a:t>
            </a:r>
          </a:p>
          <a:p>
            <a:r>
              <a:rPr kumimoji="1" lang="en-US" altLang="zh-CN" dirty="0"/>
              <a:t>Provide a new aspect towards understanding what a neural network truly learnt.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99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ambria" panose="02040503050406030204" pitchFamily="18" charset="0"/>
              </a:rPr>
              <a:t> 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074425-D293-41D3-B163-D78DC845B981}"/>
              </a:ext>
            </a:extLst>
          </p:cNvPr>
          <p:cNvSpPr txBox="1">
            <a:spLocks/>
          </p:cNvSpPr>
          <p:nvPr/>
        </p:nvSpPr>
        <p:spPr>
          <a:xfrm>
            <a:off x="87791" y="971897"/>
            <a:ext cx="8400199" cy="5650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buAutoNum type="alphaLcParenBoth"/>
            </a:pPr>
            <a:endParaRPr lang="en-US" sz="24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C7FC24-C3D9-CA43-8E40-1504B197E4F7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Backdoor attack consists of two stages:</a:t>
            </a:r>
          </a:p>
          <a:p>
            <a:r>
              <a:rPr lang="en-US" altLang="zh-CN" sz="2400" dirty="0"/>
              <a:t>(1) Backdoor injection: </a:t>
            </a:r>
          </a:p>
          <a:p>
            <a:pPr lvl="1"/>
            <a:r>
              <a:rPr lang="en-US" altLang="zh-CN" sz="2000" dirty="0"/>
              <a:t>through data poisoning, attackers train a </a:t>
            </a:r>
            <a:r>
              <a:rPr lang="en-US" altLang="zh-CN" sz="2000" b="1" dirty="0"/>
              <a:t>backdoored model </a:t>
            </a:r>
            <a:r>
              <a:rPr lang="en-US" altLang="zh-CN" sz="2000" dirty="0"/>
              <a:t>with a predefined backdoor </a:t>
            </a:r>
            <a:r>
              <a:rPr lang="en-US" altLang="zh-CN" sz="2000" b="1" dirty="0"/>
              <a:t>trigger</a:t>
            </a:r>
            <a:r>
              <a:rPr lang="en-US" altLang="zh-CN" sz="2000" dirty="0"/>
              <a:t>; </a:t>
            </a:r>
            <a:endParaRPr lang="en-US" sz="1200" kern="0" baseline="30000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778E43F-6F6C-6946-A576-91A2D552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2961483"/>
            <a:ext cx="5500924" cy="3661386"/>
          </a:xfrm>
          <a:prstGeom prst="rect">
            <a:avLst/>
          </a:prstGeom>
        </p:spPr>
      </p:pic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FB28518-C300-8449-AEC4-5E8D5F28D62E}"/>
              </a:ext>
            </a:extLst>
          </p:cNvPr>
          <p:cNvSpPr txBox="1">
            <a:spLocks/>
          </p:cNvSpPr>
          <p:nvPr/>
        </p:nvSpPr>
        <p:spPr>
          <a:xfrm>
            <a:off x="5163491" y="2113280"/>
            <a:ext cx="3792561" cy="37650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400" dirty="0"/>
              <a:t>(2) Backdoor triggering: </a:t>
            </a:r>
          </a:p>
          <a:p>
            <a:pPr lvl="1"/>
            <a:r>
              <a:rPr lang="en-US" altLang="zh-CN" sz="2000" dirty="0"/>
              <a:t>when applying the trigger on input images, the backdoored model outputs the </a:t>
            </a:r>
            <a:r>
              <a:rPr lang="en-US" altLang="zh-CN" sz="2000" b="1" dirty="0"/>
              <a:t>target class </a:t>
            </a:r>
            <a:r>
              <a:rPr lang="en-US" altLang="zh-CN" sz="2000" dirty="0"/>
              <a:t>identified by the trigger.</a:t>
            </a:r>
            <a:endParaRPr lang="en-US" sz="1200" kern="0" baseline="30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275666-5552-E142-AE3D-0A693A28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40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267C-E92E-FB44-AA64-89F9774FA674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Neural backdoor attack is emerging as a severe security threat to deep learning, while the capability of existing defense methods is limited, especially for complex backdoor triggers.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Compared to adversarial attacks</a:t>
            </a:r>
            <a:r>
              <a:rPr lang="en-US" altLang="zh-CN" sz="2400" baseline="30000" dirty="0"/>
              <a:t>[1]</a:t>
            </a:r>
            <a:r>
              <a:rPr lang="en-US" altLang="zh-CN" sz="2400" dirty="0"/>
              <a:t> that universally affect all deep learning models without data poisoning, accessing the training process makes the backdoor attack more flexible.</a:t>
            </a:r>
          </a:p>
          <a:p>
            <a:r>
              <a:rPr lang="en-US" altLang="zh-CN" sz="2400" dirty="0"/>
              <a:t>For example, a </a:t>
            </a:r>
            <a:r>
              <a:rPr lang="en-US" altLang="zh-CN" sz="2400" b="1" u="sng" dirty="0"/>
              <a:t>backdoor attack </a:t>
            </a:r>
            <a:r>
              <a:rPr lang="en-US" altLang="zh-CN" sz="2400" dirty="0"/>
              <a:t>uses </a:t>
            </a:r>
            <a:r>
              <a:rPr lang="en-US" altLang="zh-CN" sz="2400" b="1" dirty="0">
                <a:solidFill>
                  <a:srgbClr val="00B050"/>
                </a:solidFill>
              </a:rPr>
              <a:t>one trigger </a:t>
            </a:r>
            <a:r>
              <a:rPr lang="en-US" altLang="zh-CN" sz="2400" dirty="0"/>
              <a:t>to manipulate the model's outputs </a:t>
            </a:r>
            <a:r>
              <a:rPr lang="en-US" altLang="zh-CN" sz="2400" b="1" dirty="0">
                <a:solidFill>
                  <a:srgbClr val="00B050"/>
                </a:solidFill>
              </a:rPr>
              <a:t>on all inputs</a:t>
            </a:r>
            <a:r>
              <a:rPr lang="en-US" altLang="zh-CN" sz="2400" dirty="0"/>
              <a:t>, while the perturbation-based </a:t>
            </a:r>
            <a:r>
              <a:rPr lang="en-US" altLang="zh-CN" sz="2400" b="1" u="sng" dirty="0"/>
              <a:t>adversarial attacks</a:t>
            </a:r>
            <a:r>
              <a:rPr lang="en-US" altLang="zh-CN" sz="2400" baseline="30000" dirty="0"/>
              <a:t>[2]</a:t>
            </a:r>
            <a:r>
              <a:rPr lang="en-US" altLang="zh-CN" sz="2400" dirty="0"/>
              <a:t> need </a:t>
            </a:r>
            <a:r>
              <a:rPr lang="en-US" altLang="zh-CN" sz="2400" dirty="0">
                <a:solidFill>
                  <a:srgbClr val="FF0000"/>
                </a:solidFill>
              </a:rPr>
              <a:t>recalculate</a:t>
            </a:r>
            <a:r>
              <a:rPr lang="en-US" altLang="zh-CN" sz="2400" dirty="0"/>
              <a:t> the perturbation </a:t>
            </a:r>
            <a:r>
              <a:rPr lang="en-US" altLang="zh-CN" sz="2400" dirty="0">
                <a:solidFill>
                  <a:srgbClr val="FF0000"/>
                </a:solidFill>
              </a:rPr>
              <a:t>for each input</a:t>
            </a:r>
            <a:r>
              <a:rPr lang="en-US" altLang="zh-CN" sz="2400" dirty="0"/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090A99-D3AD-4A4E-A319-42F9EFB8F956}"/>
              </a:ext>
            </a:extLst>
          </p:cNvPr>
          <p:cNvSpPr txBox="1"/>
          <p:nvPr/>
        </p:nvSpPr>
        <p:spPr>
          <a:xfrm>
            <a:off x="0" y="6311683"/>
            <a:ext cx="56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[1] </a:t>
            </a:r>
            <a:r>
              <a:rPr kumimoji="1" lang="en-US" altLang="zh-CN" sz="1400" dirty="0" err="1"/>
              <a:t>Szegedy</a:t>
            </a:r>
            <a:r>
              <a:rPr kumimoji="1" lang="en-US" altLang="zh-CN" sz="1400" dirty="0"/>
              <a:t> et al.  Intriguing properties of neural networks, ICLR2014</a:t>
            </a:r>
          </a:p>
          <a:p>
            <a:r>
              <a:rPr kumimoji="1" lang="en-US" altLang="zh-CN" sz="1400" dirty="0"/>
              <a:t>[2] Goodfellow et al. Explaining and harnessing adversarial examples</a:t>
            </a:r>
            <a:endParaRPr kumimoji="1" lang="zh-CN" altLang="en-US" sz="1400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A612E5C-C15A-044F-B80A-5FA9B9CB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5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267C-E92E-FB44-AA64-89F9774FA674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Moreover, a backdoor trigger can be as </a:t>
            </a:r>
            <a:r>
              <a:rPr lang="en-US" altLang="zh-CN" sz="2400" b="1" dirty="0">
                <a:solidFill>
                  <a:srgbClr val="00B050"/>
                </a:solidFill>
              </a:rPr>
              <a:t>small</a:t>
            </a:r>
            <a:r>
              <a:rPr lang="en-US" altLang="zh-CN" sz="2400" dirty="0"/>
              <a:t> as a single pixel</a:t>
            </a:r>
            <a:r>
              <a:rPr lang="en-US" altLang="zh-CN" sz="2400" baseline="30000" dirty="0"/>
              <a:t>[3]</a:t>
            </a:r>
            <a:r>
              <a:rPr lang="en-US" altLang="zh-CN" sz="2400" dirty="0"/>
              <a:t>or as </a:t>
            </a:r>
            <a:r>
              <a:rPr lang="en-US" altLang="zh-CN" sz="2400" b="1" dirty="0">
                <a:solidFill>
                  <a:srgbClr val="00B050"/>
                </a:solidFill>
              </a:rPr>
              <a:t>ordinary</a:t>
            </a:r>
            <a:r>
              <a:rPr lang="en-US" altLang="zh-CN" sz="2400" dirty="0"/>
              <a:t> as a pair of physical sunglasses</a:t>
            </a:r>
            <a:r>
              <a:rPr lang="en-US" altLang="zh-CN" sz="2400" baseline="30000" dirty="0"/>
              <a:t>[4]</a:t>
            </a:r>
            <a:r>
              <a:rPr lang="en-US" altLang="zh-CN" sz="2400" dirty="0"/>
              <a:t>, while the adversarial patch attacks</a:t>
            </a:r>
            <a:r>
              <a:rPr lang="en-US" altLang="zh-CN" sz="2400" baseline="30000" dirty="0"/>
              <a:t>[5]</a:t>
            </a:r>
            <a:r>
              <a:rPr lang="en-US" altLang="zh-CN" sz="2400" dirty="0"/>
              <a:t> often rely on </a:t>
            </a:r>
            <a:r>
              <a:rPr lang="en-US" altLang="zh-CN" sz="2400" dirty="0">
                <a:solidFill>
                  <a:srgbClr val="FF0000"/>
                </a:solidFill>
              </a:rPr>
              <a:t>large</a:t>
            </a:r>
            <a:r>
              <a:rPr lang="en-US" altLang="zh-CN" sz="2400" dirty="0"/>
              <a:t> patches with </a:t>
            </a:r>
            <a:r>
              <a:rPr lang="en-US" altLang="zh-CN" sz="2400" dirty="0">
                <a:solidFill>
                  <a:srgbClr val="FF0000"/>
                </a:solidFill>
              </a:rPr>
              <a:t>vibrant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colors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Such flexibility makes backdoor attacks </a:t>
            </a:r>
            <a:r>
              <a:rPr lang="en-US" altLang="zh-CN" sz="2400" b="1" dirty="0"/>
              <a:t>extremely threatening </a:t>
            </a:r>
            <a:r>
              <a:rPr lang="en-US" altLang="zh-CN" sz="2400" dirty="0"/>
              <a:t>in the physical world.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090A99-D3AD-4A4E-A319-42F9EFB8F956}"/>
              </a:ext>
            </a:extLst>
          </p:cNvPr>
          <p:cNvSpPr txBox="1"/>
          <p:nvPr/>
        </p:nvSpPr>
        <p:spPr>
          <a:xfrm>
            <a:off x="0" y="6128983"/>
            <a:ext cx="7719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[3] Tran et al. Spectral signatures in backdoor attacks, NeurIPS 2018</a:t>
            </a:r>
          </a:p>
          <a:p>
            <a:r>
              <a:rPr kumimoji="1" lang="en-US" altLang="zh-CN" sz="1400" dirty="0"/>
              <a:t>[4] Chen et al. Targeted backdoor attacks on deep learning systems using data poisoning, 2017</a:t>
            </a:r>
          </a:p>
          <a:p>
            <a:r>
              <a:rPr kumimoji="1" lang="en-US" altLang="zh-CN" sz="1400" dirty="0"/>
              <a:t>[5] Brown et al. Adversarial patch, 2017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EB80E-534F-EE4E-A1A9-221BADC5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97" y="3533321"/>
            <a:ext cx="1821180" cy="18156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8DBA64-4E79-E941-9CCB-471D860F54ED}"/>
              </a:ext>
            </a:extLst>
          </p:cNvPr>
          <p:cNvSpPr txBox="1"/>
          <p:nvPr/>
        </p:nvSpPr>
        <p:spPr>
          <a:xfrm>
            <a:off x="5562431" y="5348982"/>
            <a:ext cx="249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Adversarial patch</a:t>
            </a:r>
            <a:endParaRPr kumimoji="1"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DAD800-C00D-D34A-B55C-F5CE5F36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50" y="3429000"/>
            <a:ext cx="1760597" cy="2284455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413D8B0F-D8F3-E847-8CBD-1235F3B3DC05}"/>
              </a:ext>
            </a:extLst>
          </p:cNvPr>
          <p:cNvSpPr/>
          <p:nvPr/>
        </p:nvSpPr>
        <p:spPr bwMode="auto">
          <a:xfrm>
            <a:off x="1672280" y="4505323"/>
            <a:ext cx="164757" cy="16475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73100BD-DC62-D747-A4CD-90FFE9494AD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802033" y="4751123"/>
            <a:ext cx="76194" cy="835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D69E0-B8FC-F346-BF11-209068CF0789}"/>
              </a:ext>
            </a:extLst>
          </p:cNvPr>
          <p:cNvSpPr txBox="1"/>
          <p:nvPr/>
        </p:nvSpPr>
        <p:spPr>
          <a:xfrm>
            <a:off x="130628" y="5598654"/>
            <a:ext cx="2750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B050"/>
                </a:solidFill>
                <a:latin typeface="Cambria" panose="02040503050406030204" pitchFamily="18" charset="0"/>
              </a:rPr>
              <a:t>Single pixel attack</a:t>
            </a:r>
            <a:endParaRPr kumimoji="1" lang="zh-CN" alt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7CC3CA-3AEC-CC43-9BF8-4356AB56D4E4}"/>
              </a:ext>
            </a:extLst>
          </p:cNvPr>
          <p:cNvSpPr txBox="1"/>
          <p:nvPr/>
        </p:nvSpPr>
        <p:spPr>
          <a:xfrm>
            <a:off x="2759982" y="5351607"/>
            <a:ext cx="275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  <a:latin typeface="Cambria" panose="02040503050406030204" pitchFamily="18" charset="0"/>
              </a:rPr>
              <a:t>Physical achievable attack</a:t>
            </a:r>
            <a:endParaRPr kumimoji="1" lang="zh-CN" alt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5E81E3-7D64-EA48-B37F-333F45AA119F}"/>
              </a:ext>
            </a:extLst>
          </p:cNvPr>
          <p:cNvSpPr txBox="1"/>
          <p:nvPr/>
        </p:nvSpPr>
        <p:spPr>
          <a:xfrm>
            <a:off x="2586382" y="53678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😊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90154B-4253-7348-9DBB-CD6C36FED0C9}"/>
              </a:ext>
            </a:extLst>
          </p:cNvPr>
          <p:cNvSpPr txBox="1"/>
          <p:nvPr/>
        </p:nvSpPr>
        <p:spPr>
          <a:xfrm>
            <a:off x="5863942" y="5817993"/>
            <a:ext cx="306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😢</a:t>
            </a:r>
            <a:r>
              <a:rPr kumimoji="1" lang="zh-CN" altLang="en-US" dirty="0">
                <a:latin typeface="Cambria" panose="02040503050406030204" pitchFamily="18" charset="0"/>
              </a:rPr>
              <a:t> </a:t>
            </a:r>
            <a:r>
              <a:rPr kumimoji="1" lang="en-US" altLang="zh-CN" dirty="0">
                <a:latin typeface="Cambria" panose="02040503050406030204" pitchFamily="18" charset="0"/>
              </a:rPr>
              <a:t>That’s too obvious..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4A114BF1-EA87-7F47-BCF3-E1FA459A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FC4998-6C45-CD4C-BB1F-61971B9CC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22"/>
          <a:stretch/>
        </p:blipFill>
        <p:spPr>
          <a:xfrm>
            <a:off x="3245504" y="3593835"/>
            <a:ext cx="1808474" cy="11204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901642C-8DA1-B947-BAE8-FD3B164235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2" t="31199" r="57774" b="24698"/>
          <a:stretch/>
        </p:blipFill>
        <p:spPr>
          <a:xfrm>
            <a:off x="3634853" y="4932015"/>
            <a:ext cx="973541" cy="358767"/>
          </a:xfrm>
          <a:prstGeom prst="rect">
            <a:avLst/>
          </a:prstGeom>
        </p:spPr>
      </p:pic>
      <p:sp>
        <p:nvSpPr>
          <p:cNvPr id="17" name="任意形状 16">
            <a:extLst>
              <a:ext uri="{FF2B5EF4-FFF2-40B4-BE49-F238E27FC236}">
                <a16:creationId xmlns:a16="http://schemas.microsoft.com/office/drawing/2014/main" id="{0F4C585F-51A3-4A4A-9E46-E8C7A9AA3B73}"/>
              </a:ext>
            </a:extLst>
          </p:cNvPr>
          <p:cNvSpPr/>
          <p:nvPr/>
        </p:nvSpPr>
        <p:spPr bwMode="auto">
          <a:xfrm>
            <a:off x="2629583" y="4176215"/>
            <a:ext cx="905186" cy="969292"/>
          </a:xfrm>
          <a:custGeom>
            <a:avLst/>
            <a:gdLst>
              <a:gd name="connsiteX0" fmla="*/ 641330 w 905186"/>
              <a:gd name="connsiteY0" fmla="*/ 0 h 969292"/>
              <a:gd name="connsiteX1" fmla="*/ 454810 w 905186"/>
              <a:gd name="connsiteY1" fmla="*/ 27295 h 969292"/>
              <a:gd name="connsiteX2" fmla="*/ 295586 w 905186"/>
              <a:gd name="connsiteY2" fmla="*/ 95534 h 969292"/>
              <a:gd name="connsiteX3" fmla="*/ 99968 w 905186"/>
              <a:gd name="connsiteY3" fmla="*/ 263857 h 969292"/>
              <a:gd name="connsiteX4" fmla="*/ 4434 w 905186"/>
              <a:gd name="connsiteY4" fmla="*/ 586854 h 969292"/>
              <a:gd name="connsiteX5" fmla="*/ 236446 w 905186"/>
              <a:gd name="connsiteY5" fmla="*/ 928048 h 969292"/>
              <a:gd name="connsiteX6" fmla="*/ 905186 w 905186"/>
              <a:gd name="connsiteY6" fmla="*/ 950794 h 9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186" h="969292">
                <a:moveTo>
                  <a:pt x="641330" y="0"/>
                </a:moveTo>
                <a:cubicBezTo>
                  <a:pt x="576882" y="5686"/>
                  <a:pt x="512434" y="11373"/>
                  <a:pt x="454810" y="27295"/>
                </a:cubicBezTo>
                <a:cubicBezTo>
                  <a:pt x="397186" y="43217"/>
                  <a:pt x="354726" y="56107"/>
                  <a:pt x="295586" y="95534"/>
                </a:cubicBezTo>
                <a:cubicBezTo>
                  <a:pt x="236446" y="134961"/>
                  <a:pt x="148493" y="181970"/>
                  <a:pt x="99968" y="263857"/>
                </a:cubicBezTo>
                <a:cubicBezTo>
                  <a:pt x="51443" y="345744"/>
                  <a:pt x="-18312" y="476155"/>
                  <a:pt x="4434" y="586854"/>
                </a:cubicBezTo>
                <a:cubicBezTo>
                  <a:pt x="27180" y="697553"/>
                  <a:pt x="86321" y="867391"/>
                  <a:pt x="236446" y="928048"/>
                </a:cubicBezTo>
                <a:cubicBezTo>
                  <a:pt x="386571" y="988705"/>
                  <a:pt x="645878" y="969749"/>
                  <a:pt x="905186" y="950794"/>
                </a:cubicBez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084F9B7-2814-2140-B2DA-1B2F55669303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 flipH="1">
            <a:off x="2925169" y="4067033"/>
            <a:ext cx="450377" cy="2047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25D336D-FFB0-224B-BA74-4048679BCD1E}"/>
              </a:ext>
            </a:extLst>
          </p:cNvPr>
          <p:cNvSpPr txBox="1"/>
          <p:nvPr/>
        </p:nvSpPr>
        <p:spPr>
          <a:xfrm>
            <a:off x="3339881" y="4571227"/>
            <a:ext cx="198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ambria" panose="02040503050406030204" pitchFamily="18" charset="0"/>
              </a:rPr>
              <a:t>“Alyson Hannigan”</a:t>
            </a:r>
            <a:endParaRPr kumimoji="1" lang="zh-CN" altLang="en-US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1E28F-78FE-3849-9713-CFDC886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Formalization: the attack method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B267C-E92E-FB44-AA64-89F9774FA6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979698"/>
                <a:ext cx="8487990" cy="57689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400" dirty="0"/>
                  <a:t>Attackers hack an ML model’s training process to minimize</a:t>
                </a:r>
              </a:p>
              <a:p>
                <a:pPr marL="0" indent="0"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𝐴𝑝𝑝𝑙𝑦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)),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𝑝𝑟𝑜𝑏𝑎𝑏𝑖𝑙𝑖𝑡𝑦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𝑖𝑡h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𝑝𝑟𝑜𝑏𝑎𝑏𝑖𝑙𝑖𝑡𝑦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(1−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(</a:t>
                </a:r>
                <a:r>
                  <a:rPr lang="en-US" altLang="zh-CN" sz="2400" dirty="0" err="1"/>
                  <a:t>m,y</a:t>
                </a:r>
                <a:r>
                  <a:rPr lang="en-US" altLang="zh-CN" sz="2400" dirty="0"/>
                  <a:t>): (</a:t>
                </a:r>
                <a:r>
                  <a:rPr lang="en-US" altLang="zh-CN" sz="2400" dirty="0" err="1"/>
                  <a:t>Image,label</a:t>
                </a:r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D: dataset</a:t>
                </a:r>
              </a:p>
              <a:p>
                <a:r>
                  <a:rPr lang="en-US" altLang="zh-CN" sz="2400" dirty="0"/>
                  <a:t>L: cross-entropy loss</a:t>
                </a:r>
              </a:p>
              <a:p>
                <a:r>
                  <a:rPr lang="en-US" altLang="zh-CN" sz="2400" dirty="0"/>
                  <a:t>P: model</a:t>
                </a:r>
              </a:p>
              <a:p>
                <a:r>
                  <a:rPr lang="en-US" altLang="zh-CN" sz="2400" dirty="0"/>
                  <a:t>Apply(·, x): apply trigger x into image m</a:t>
                </a:r>
              </a:p>
              <a:p>
                <a:r>
                  <a:rPr lang="en-US" altLang="zh-CN" sz="2400" dirty="0"/>
                  <a:t>c: target class of attack (e.g., dog)</a:t>
                </a:r>
              </a:p>
              <a:p>
                <a:pPr marL="0" indent="0">
                  <a:buNone/>
                </a:pPr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B267C-E92E-FB44-AA64-89F9774F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79698"/>
                <a:ext cx="8487990" cy="5768972"/>
              </a:xfrm>
              <a:prstGeom prst="rect">
                <a:avLst/>
              </a:prstGeom>
              <a:blipFill>
                <a:blip r:embed="rId3"/>
                <a:stretch>
                  <a:fillRect l="-1077" t="-846" b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306B21C-3E22-8D41-9A7E-1785EAC542E1}"/>
              </a:ext>
            </a:extLst>
          </p:cNvPr>
          <p:cNvSpPr txBox="1"/>
          <p:nvPr/>
        </p:nvSpPr>
        <p:spPr>
          <a:xfrm>
            <a:off x="3229345" y="3126932"/>
            <a:ext cx="588417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In other words, the attacker hopes to make:</a:t>
            </a:r>
          </a:p>
          <a:p>
            <a:r>
              <a:rPr kumimoji="1" lang="en-US" altLang="zh-CN" dirty="0">
                <a:latin typeface="Cambria" panose="02040503050406030204" pitchFamily="18" charset="0"/>
              </a:rPr>
              <a:t>Image with a trigger	   -&gt;Target class</a:t>
            </a:r>
          </a:p>
          <a:p>
            <a:r>
              <a:rPr kumimoji="1" lang="en-US" altLang="zh-CN" dirty="0">
                <a:latin typeface="Cambria" panose="02040503050406030204" pitchFamily="18" charset="0"/>
              </a:rPr>
              <a:t>Image without a trigger -&gt; work as usual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7BB51-C941-6446-8D88-D19E0D08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432" y="4415790"/>
            <a:ext cx="4826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7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1E28F-78FE-3849-9713-CFDC886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Formalization: the defense method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B267C-E92E-FB44-AA64-89F9774FA6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8" y="979698"/>
                <a:ext cx="8487990" cy="57689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3200">
                    <a:solidFill>
                      <a:srgbClr val="000000"/>
                    </a:solidFill>
                    <a:latin typeface="Cambria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–"/>
                  <a:defRPr sz="2800">
                    <a:solidFill>
                      <a:srgbClr val="000000"/>
                    </a:solidFill>
                    <a:latin typeface="Cambria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ts val="600"/>
                  </a:spcBef>
                  <a:spcAft>
                    <a:spcPts val="600"/>
                  </a:spcAft>
                  <a:buClrTx/>
                  <a:buChar char="•"/>
                  <a:defRPr sz="2400">
                    <a:solidFill>
                      <a:srgbClr val="000000"/>
                    </a:solidFill>
                    <a:latin typeface="Cambria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–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Tx/>
                  <a:buChar char="»"/>
                  <a:defRPr sz="2000">
                    <a:solidFill>
                      <a:srgbClr val="000000"/>
                    </a:solidFill>
                    <a:latin typeface="Cambria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E7E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400" dirty="0"/>
                  <a:t>Defenders reverse engineer the backdoor trigger and retrain the ML model to minimize</a:t>
                </a:r>
              </a:p>
              <a:p>
                <a:pPr marL="0" indent="0">
                  <a:spcBef>
                    <a:spcPts val="300"/>
                  </a:spcBef>
                  <a:spcAft>
                    <a:spcPts val="0"/>
                  </a:spcAft>
                  <a:buNone/>
                </a:pPr>
                <a:endParaRPr lang="en-US" altLang="zh-C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𝐴𝑝𝑝𝑙𝑦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)),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𝑝𝑟𝑜𝑏𝑎𝑏𝑖𝑙𝑖𝑡𝑦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𝑖𝑡h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𝑝𝑟𝑜𝑏𝑎𝑏𝑖𝑙𝑖𝑡𝑦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(1−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(</a:t>
                </a:r>
                <a:r>
                  <a:rPr lang="en-US" altLang="zh-CN" sz="2400" dirty="0" err="1"/>
                  <a:t>m,y</a:t>
                </a:r>
                <a:r>
                  <a:rPr lang="en-US" altLang="zh-CN" sz="2400" dirty="0"/>
                  <a:t>): (</a:t>
                </a:r>
                <a:r>
                  <a:rPr lang="en-US" altLang="zh-CN" sz="2400" dirty="0" err="1"/>
                  <a:t>Image,label</a:t>
                </a:r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D: dataset</a:t>
                </a:r>
              </a:p>
              <a:p>
                <a:r>
                  <a:rPr lang="en-US" altLang="zh-CN" sz="2400" dirty="0"/>
                  <a:t>L: cross-entropy loss</a:t>
                </a:r>
              </a:p>
              <a:p>
                <a:r>
                  <a:rPr lang="en-US" altLang="zh-CN" sz="2400" dirty="0"/>
                  <a:t>P: model</a:t>
                </a:r>
              </a:p>
              <a:p>
                <a:r>
                  <a:rPr lang="en-US" altLang="zh-CN" sz="2400" dirty="0"/>
                  <a:t>Apply(·,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/>
                  <a:t>): apply </a:t>
                </a:r>
                <a:r>
                  <a:rPr lang="en-US" altLang="zh-CN" sz="2400" b="1" dirty="0">
                    <a:solidFill>
                      <a:srgbClr val="00B050"/>
                    </a:solidFill>
                  </a:rPr>
                  <a:t>reversed trigger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/>
                  <a:t>into image m</a:t>
                </a:r>
              </a:p>
              <a:p>
                <a:r>
                  <a:rPr lang="en-US" altLang="zh-CN" sz="2400" b="1" dirty="0">
                    <a:solidFill>
                      <a:srgbClr val="00B050"/>
                    </a:solidFill>
                  </a:rPr>
                  <a:t>y</a:t>
                </a:r>
                <a:r>
                  <a:rPr lang="en-US" altLang="zh-CN" sz="2400" dirty="0"/>
                  <a:t>: </a:t>
                </a:r>
                <a:r>
                  <a:rPr lang="en-US" altLang="zh-CN" sz="2400" b="1" dirty="0">
                    <a:solidFill>
                      <a:srgbClr val="00B050"/>
                    </a:solidFill>
                  </a:rPr>
                  <a:t>groundtruth </a:t>
                </a:r>
                <a:r>
                  <a:rPr lang="en-US" altLang="zh-CN" sz="2400" dirty="0"/>
                  <a:t>class</a:t>
                </a:r>
              </a:p>
              <a:p>
                <a:pPr marL="0" indent="0">
                  <a:buNone/>
                </a:pPr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B267C-E92E-FB44-AA64-89F9774F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79698"/>
                <a:ext cx="8487990" cy="5768972"/>
              </a:xfrm>
              <a:prstGeom prst="rect">
                <a:avLst/>
              </a:prstGeom>
              <a:blipFill>
                <a:blip r:embed="rId3"/>
                <a:stretch>
                  <a:fillRect l="-896" t="-14945" r="-299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306B21C-3E22-8D41-9A7E-1785EAC542E1}"/>
              </a:ext>
            </a:extLst>
          </p:cNvPr>
          <p:cNvSpPr txBox="1"/>
          <p:nvPr/>
        </p:nvSpPr>
        <p:spPr>
          <a:xfrm>
            <a:off x="3229345" y="3126932"/>
            <a:ext cx="5986639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" panose="02040503050406030204" pitchFamily="18" charset="0"/>
              </a:rPr>
              <a:t>In other words, the defender hopes to make:</a:t>
            </a:r>
          </a:p>
          <a:p>
            <a:r>
              <a:rPr kumimoji="1" lang="en-US" altLang="zh-CN" dirty="0">
                <a:latin typeface="Cambria" panose="02040503050406030204" pitchFamily="18" charset="0"/>
              </a:rPr>
              <a:t>Image with a trigger	   -&gt; </a:t>
            </a:r>
            <a:r>
              <a:rPr kumimoji="1" lang="en-US" altLang="zh-CN" b="1" dirty="0">
                <a:solidFill>
                  <a:srgbClr val="00B050"/>
                </a:solidFill>
                <a:latin typeface="Cambria" panose="02040503050406030204" pitchFamily="18" charset="0"/>
              </a:rPr>
              <a:t>work as usual</a:t>
            </a:r>
          </a:p>
          <a:p>
            <a:r>
              <a:rPr kumimoji="1" lang="en-US" altLang="zh-CN" dirty="0">
                <a:latin typeface="Cambria" panose="02040503050406030204" pitchFamily="18" charset="0"/>
              </a:rPr>
              <a:t>Image without a trigger -&gt; work as usual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7BB51-C941-6446-8D88-D19E0D08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432" y="4415790"/>
            <a:ext cx="4826000" cy="1257300"/>
          </a:xfrm>
          <a:prstGeom prst="rect">
            <a:avLst/>
          </a:prstGeom>
        </p:spPr>
      </p:pic>
      <p:sp>
        <p:nvSpPr>
          <p:cNvPr id="6" name="文本框 224">
            <a:extLst>
              <a:ext uri="{FF2B5EF4-FFF2-40B4-BE49-F238E27FC236}">
                <a16:creationId xmlns:a16="http://schemas.microsoft.com/office/drawing/2014/main" id="{B61510C6-C55C-904D-8F53-8FF0C5C0B350}"/>
              </a:ext>
            </a:extLst>
          </p:cNvPr>
          <p:cNvSpPr txBox="1"/>
          <p:nvPr/>
        </p:nvSpPr>
        <p:spPr>
          <a:xfrm>
            <a:off x="7829324" y="5120270"/>
            <a:ext cx="8476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horse</a:t>
            </a:r>
          </a:p>
        </p:txBody>
      </p:sp>
      <p:sp>
        <p:nvSpPr>
          <p:cNvPr id="7" name="任意多边形: 形状 223">
            <a:extLst>
              <a:ext uri="{FF2B5EF4-FFF2-40B4-BE49-F238E27FC236}">
                <a16:creationId xmlns:a16="http://schemas.microsoft.com/office/drawing/2014/main" id="{DF354339-F284-684D-ADBC-1132997389A6}"/>
              </a:ext>
            </a:extLst>
          </p:cNvPr>
          <p:cNvSpPr/>
          <p:nvPr/>
        </p:nvSpPr>
        <p:spPr>
          <a:xfrm>
            <a:off x="7315006" y="5292969"/>
            <a:ext cx="606864" cy="227411"/>
          </a:xfrm>
          <a:custGeom>
            <a:avLst/>
            <a:gdLst>
              <a:gd name="connsiteX0" fmla="*/ 0 w 924076"/>
              <a:gd name="connsiteY0" fmla="*/ 319315 h 342605"/>
              <a:gd name="connsiteX1" fmla="*/ 307219 w 924076"/>
              <a:gd name="connsiteY1" fmla="*/ 316896 h 342605"/>
              <a:gd name="connsiteX2" fmla="*/ 636210 w 924076"/>
              <a:gd name="connsiteY2" fmla="*/ 58058 h 342605"/>
              <a:gd name="connsiteX3" fmla="*/ 924076 w 924076"/>
              <a:gd name="connsiteY3" fmla="*/ 0 h 34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076" h="342605">
                <a:moveTo>
                  <a:pt x="0" y="319315"/>
                </a:moveTo>
                <a:cubicBezTo>
                  <a:pt x="100592" y="339877"/>
                  <a:pt x="201184" y="360439"/>
                  <a:pt x="307219" y="316896"/>
                </a:cubicBezTo>
                <a:cubicBezTo>
                  <a:pt x="413254" y="273353"/>
                  <a:pt x="533401" y="110874"/>
                  <a:pt x="636210" y="58058"/>
                </a:cubicBezTo>
                <a:cubicBezTo>
                  <a:pt x="739019" y="5242"/>
                  <a:pt x="831547" y="2621"/>
                  <a:pt x="924076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9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0702-3209-4643-9A57-23126B6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in backdoor 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92F-5DB4-124E-8C18-EA76B863E8EC}"/>
              </a:ext>
            </a:extLst>
          </p:cNvPr>
          <p:cNvSpPr txBox="1">
            <a:spLocks/>
          </p:cNvSpPr>
          <p:nvPr/>
        </p:nvSpPr>
        <p:spPr>
          <a:xfrm>
            <a:off x="130628" y="979698"/>
            <a:ext cx="8487990" cy="57689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0" dirty="0"/>
              <a:t>Existing defense method</a:t>
            </a:r>
            <a:r>
              <a:rPr lang="en-US" altLang="zh-CN" sz="2400" b="0" baseline="30000" dirty="0"/>
              <a:t>[6] </a:t>
            </a:r>
            <a:r>
              <a:rPr lang="en-US" altLang="zh-CN" sz="2400" b="0" dirty="0"/>
              <a:t> reverse engineers backdoor triggers by </a:t>
            </a:r>
            <a:r>
              <a:rPr lang="en-US" altLang="zh-CN" sz="2400" b="1" dirty="0">
                <a:solidFill>
                  <a:srgbClr val="00B050"/>
                </a:solidFill>
              </a:rPr>
              <a:t>back-propagating the attacker’s loss </a:t>
            </a:r>
            <a:r>
              <a:rPr lang="en-US" altLang="zh-CN" sz="2400" b="0" dirty="0"/>
              <a:t>(for a known class </a:t>
            </a:r>
            <a:r>
              <a:rPr lang="en-US" altLang="zh-CN" sz="2400" b="0" i="1" dirty="0"/>
              <a:t>c</a:t>
            </a:r>
            <a:r>
              <a:rPr lang="en-US" altLang="zh-CN" sz="2400" b="0" dirty="0"/>
              <a:t>) to </a:t>
            </a:r>
            <a:r>
              <a:rPr lang="en-US" altLang="zh-CN" sz="2400" b="1" dirty="0">
                <a:solidFill>
                  <a:srgbClr val="00B050"/>
                </a:solidFill>
              </a:rPr>
              <a:t>pixel space </a:t>
            </a:r>
            <a:r>
              <a:rPr lang="en-US" altLang="zh-CN" sz="2400" b="0" dirty="0"/>
              <a:t>and minimize the loss via SGD</a:t>
            </a:r>
          </a:p>
          <a:p>
            <a:r>
              <a:rPr lang="en-US" altLang="zh-CN" sz="2400" b="0" dirty="0"/>
              <a:t>This assumes the convexity of the trigger’s loss landscape</a:t>
            </a:r>
          </a:p>
          <a:p>
            <a:endParaRPr lang="en-US" altLang="zh-CN" sz="2400" dirty="0"/>
          </a:p>
          <a:p>
            <a:endParaRPr lang="en-US" altLang="zh-CN" sz="2400" b="0" dirty="0"/>
          </a:p>
          <a:p>
            <a:endParaRPr lang="en-US" altLang="zh-CN" sz="2400" dirty="0"/>
          </a:p>
          <a:p>
            <a:r>
              <a:rPr lang="en-US" altLang="zh-CN" sz="2400" b="0" dirty="0"/>
              <a:t>Which is not true in general (for complex triggers)</a:t>
            </a:r>
          </a:p>
          <a:p>
            <a:endParaRPr lang="en-US" altLang="zh-CN" sz="24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F9EFB6-AC02-5F45-B25C-4DF6AA61D11F}"/>
              </a:ext>
            </a:extLst>
          </p:cNvPr>
          <p:cNvSpPr txBox="1"/>
          <p:nvPr/>
        </p:nvSpPr>
        <p:spPr>
          <a:xfrm>
            <a:off x="0" y="6518791"/>
            <a:ext cx="8874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[6] Wang et al. Neural cleanse: Identifying and mitigating backdoor attacks in neural networks IEEE SSP 2019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D3B97-A3B3-BD42-BDEA-6D1AC0FA1C3F}"/>
              </a:ext>
            </a:extLst>
          </p:cNvPr>
          <p:cNvGrpSpPr/>
          <p:nvPr/>
        </p:nvGrpSpPr>
        <p:grpSpPr>
          <a:xfrm>
            <a:off x="476823" y="2726346"/>
            <a:ext cx="7344703" cy="1731884"/>
            <a:chOff x="476823" y="2726346"/>
            <a:chExt cx="7344703" cy="173188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41AC645-AA88-4E45-AE8F-3EB7E2495893}"/>
                </a:ext>
              </a:extLst>
            </p:cNvPr>
            <p:cNvSpPr/>
            <p:nvPr/>
          </p:nvSpPr>
          <p:spPr bwMode="auto">
            <a:xfrm>
              <a:off x="1033153" y="3034144"/>
              <a:ext cx="6638307" cy="1116309"/>
            </a:xfrm>
            <a:custGeom>
              <a:avLst/>
              <a:gdLst>
                <a:gd name="connsiteX0" fmla="*/ 0 w 6638307"/>
                <a:gd name="connsiteY0" fmla="*/ 0 h 1116309"/>
                <a:gd name="connsiteX1" fmla="*/ 3111335 w 6638307"/>
                <a:gd name="connsiteY1" fmla="*/ 1116281 h 1116309"/>
                <a:gd name="connsiteX2" fmla="*/ 6638307 w 6638307"/>
                <a:gd name="connsiteY2" fmla="*/ 35626 h 111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8307" h="1116309">
                  <a:moveTo>
                    <a:pt x="0" y="0"/>
                  </a:moveTo>
                  <a:cubicBezTo>
                    <a:pt x="1002475" y="555171"/>
                    <a:pt x="2004951" y="1110343"/>
                    <a:pt x="3111335" y="1116281"/>
                  </a:cubicBezTo>
                  <a:cubicBezTo>
                    <a:pt x="4217719" y="1122219"/>
                    <a:pt x="6052458" y="201881"/>
                    <a:pt x="6638307" y="35626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EB6696-6A6A-EA46-9E08-38D583EA5731}"/>
                </a:ext>
              </a:extLst>
            </p:cNvPr>
            <p:cNvGrpSpPr/>
            <p:nvPr/>
          </p:nvGrpSpPr>
          <p:grpSpPr>
            <a:xfrm>
              <a:off x="476823" y="2726346"/>
              <a:ext cx="7344703" cy="1731884"/>
              <a:chOff x="476823" y="2767911"/>
              <a:chExt cx="7344703" cy="1731884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605C697-106D-2A47-B18E-DA4B29812AF6}"/>
                  </a:ext>
                </a:extLst>
              </p:cNvPr>
              <p:cNvCxnSpPr/>
              <p:nvPr/>
            </p:nvCxnSpPr>
            <p:spPr bwMode="auto">
              <a:xfrm>
                <a:off x="1013255" y="4188941"/>
                <a:ext cx="6808271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6B5540A-BCA6-B742-A597-17FBACDEA1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29728" y="2767911"/>
                <a:ext cx="0" cy="142514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8C199-82BE-834A-9DA6-FC873E1A9479}"/>
                  </a:ext>
                </a:extLst>
              </p:cNvPr>
              <p:cNvSpPr txBox="1"/>
              <p:nvPr/>
            </p:nvSpPr>
            <p:spPr>
              <a:xfrm>
                <a:off x="6635774" y="4192018"/>
                <a:ext cx="11801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Pixel Space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0FE6EC-A496-8B4F-BE56-D54996372EDA}"/>
                  </a:ext>
                </a:extLst>
              </p:cNvPr>
              <p:cNvSpPr txBox="1"/>
              <p:nvPr/>
            </p:nvSpPr>
            <p:spPr>
              <a:xfrm>
                <a:off x="476823" y="2784073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Loss</a:t>
                </a: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5F81E7-2DAD-254B-B5FB-301E5027FD23}"/>
                </a:ext>
              </a:extLst>
            </p:cNvPr>
            <p:cNvCxnSpPr/>
            <p:nvPr/>
          </p:nvCxnSpPr>
          <p:spPr bwMode="auto">
            <a:xfrm>
              <a:off x="4108862" y="3592298"/>
              <a:ext cx="0" cy="555078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20E09-2A4E-1D40-A2C2-4105185F188B}"/>
                </a:ext>
              </a:extLst>
            </p:cNvPr>
            <p:cNvSpPr txBox="1"/>
            <p:nvPr/>
          </p:nvSpPr>
          <p:spPr>
            <a:xfrm>
              <a:off x="3917305" y="3299992"/>
              <a:ext cx="1518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Original Trigger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37060C-A78A-D24D-AC78-CB8956CED496}"/>
              </a:ext>
            </a:extLst>
          </p:cNvPr>
          <p:cNvGrpSpPr/>
          <p:nvPr/>
        </p:nvGrpSpPr>
        <p:grpSpPr>
          <a:xfrm>
            <a:off x="471202" y="4816810"/>
            <a:ext cx="7353247" cy="1728807"/>
            <a:chOff x="471202" y="4816810"/>
            <a:chExt cx="7353247" cy="17288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9D5AAC-FB82-3844-AB8A-7B04C10746C3}"/>
                </a:ext>
              </a:extLst>
            </p:cNvPr>
            <p:cNvGrpSpPr/>
            <p:nvPr/>
          </p:nvGrpSpPr>
          <p:grpSpPr>
            <a:xfrm>
              <a:off x="471202" y="4816810"/>
              <a:ext cx="7353247" cy="1728807"/>
              <a:chOff x="476823" y="2767911"/>
              <a:chExt cx="7353247" cy="1728807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B3606D7-E4E6-F348-B6EE-15CDC46D2F3D}"/>
                  </a:ext>
                </a:extLst>
              </p:cNvPr>
              <p:cNvCxnSpPr/>
              <p:nvPr/>
            </p:nvCxnSpPr>
            <p:spPr bwMode="auto">
              <a:xfrm>
                <a:off x="1013255" y="4188941"/>
                <a:ext cx="6808271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12644B3-6879-4840-AAB1-9436C5354D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29728" y="2767911"/>
                <a:ext cx="0" cy="142514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3A4FC-0EDD-8A48-A436-A0CC4F4E3EDE}"/>
                  </a:ext>
                </a:extLst>
              </p:cNvPr>
              <p:cNvSpPr txBox="1"/>
              <p:nvPr/>
            </p:nvSpPr>
            <p:spPr>
              <a:xfrm>
                <a:off x="6649939" y="4188941"/>
                <a:ext cx="11801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Pixel Space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A8AC78-8F2A-534C-A252-768313E9BDFE}"/>
                  </a:ext>
                </a:extLst>
              </p:cNvPr>
              <p:cNvSpPr txBox="1"/>
              <p:nvPr/>
            </p:nvSpPr>
            <p:spPr>
              <a:xfrm>
                <a:off x="476823" y="2784073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Loss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47731E6-37DE-C04A-ABF7-72963A724E2B}"/>
                </a:ext>
              </a:extLst>
            </p:cNvPr>
            <p:cNvSpPr/>
            <p:nvPr/>
          </p:nvSpPr>
          <p:spPr bwMode="auto">
            <a:xfrm>
              <a:off x="1033153" y="5142018"/>
              <a:ext cx="6614556" cy="1327552"/>
            </a:xfrm>
            <a:custGeom>
              <a:avLst/>
              <a:gdLst>
                <a:gd name="connsiteX0" fmla="*/ 0 w 6614556"/>
                <a:gd name="connsiteY0" fmla="*/ 0 h 1187553"/>
                <a:gd name="connsiteX1" fmla="*/ 926276 w 6614556"/>
                <a:gd name="connsiteY1" fmla="*/ 1092530 h 1187553"/>
                <a:gd name="connsiteX2" fmla="*/ 1389413 w 6614556"/>
                <a:gd name="connsiteY2" fmla="*/ 1068779 h 1187553"/>
                <a:gd name="connsiteX3" fmla="*/ 1769424 w 6614556"/>
                <a:gd name="connsiteY3" fmla="*/ 1175657 h 1187553"/>
                <a:gd name="connsiteX4" fmla="*/ 2042556 w 6614556"/>
                <a:gd name="connsiteY4" fmla="*/ 1021278 h 1187553"/>
                <a:gd name="connsiteX5" fmla="*/ 2327564 w 6614556"/>
                <a:gd name="connsiteY5" fmla="*/ 1116280 h 1187553"/>
                <a:gd name="connsiteX6" fmla="*/ 2600696 w 6614556"/>
                <a:gd name="connsiteY6" fmla="*/ 997527 h 1187553"/>
                <a:gd name="connsiteX7" fmla="*/ 2826328 w 6614556"/>
                <a:gd name="connsiteY7" fmla="*/ 1163782 h 1187553"/>
                <a:gd name="connsiteX8" fmla="*/ 3087585 w 6614556"/>
                <a:gd name="connsiteY8" fmla="*/ 1045028 h 1187553"/>
                <a:gd name="connsiteX9" fmla="*/ 3396343 w 6614556"/>
                <a:gd name="connsiteY9" fmla="*/ 1080654 h 1187553"/>
                <a:gd name="connsiteX10" fmla="*/ 3942608 w 6614556"/>
                <a:gd name="connsiteY10" fmla="*/ 1045028 h 1187553"/>
                <a:gd name="connsiteX11" fmla="*/ 4013860 w 6614556"/>
                <a:gd name="connsiteY11" fmla="*/ 1140031 h 1187553"/>
                <a:gd name="connsiteX12" fmla="*/ 4239491 w 6614556"/>
                <a:gd name="connsiteY12" fmla="*/ 1033153 h 1187553"/>
                <a:gd name="connsiteX13" fmla="*/ 4500748 w 6614556"/>
                <a:gd name="connsiteY13" fmla="*/ 1187532 h 1187553"/>
                <a:gd name="connsiteX14" fmla="*/ 4916385 w 6614556"/>
                <a:gd name="connsiteY14" fmla="*/ 1045028 h 1187553"/>
                <a:gd name="connsiteX15" fmla="*/ 5248894 w 6614556"/>
                <a:gd name="connsiteY15" fmla="*/ 1116280 h 1187553"/>
                <a:gd name="connsiteX16" fmla="*/ 6614556 w 6614556"/>
                <a:gd name="connsiteY16" fmla="*/ 0 h 1187553"/>
                <a:gd name="connsiteX0" fmla="*/ 0 w 6614556"/>
                <a:gd name="connsiteY0" fmla="*/ 0 h 1187553"/>
                <a:gd name="connsiteX1" fmla="*/ 926276 w 6614556"/>
                <a:gd name="connsiteY1" fmla="*/ 1092530 h 1187553"/>
                <a:gd name="connsiteX2" fmla="*/ 1389413 w 6614556"/>
                <a:gd name="connsiteY2" fmla="*/ 1068779 h 1187553"/>
                <a:gd name="connsiteX3" fmla="*/ 1769424 w 6614556"/>
                <a:gd name="connsiteY3" fmla="*/ 1175657 h 1187553"/>
                <a:gd name="connsiteX4" fmla="*/ 2042556 w 6614556"/>
                <a:gd name="connsiteY4" fmla="*/ 1021278 h 1187553"/>
                <a:gd name="connsiteX5" fmla="*/ 2327564 w 6614556"/>
                <a:gd name="connsiteY5" fmla="*/ 1116280 h 1187553"/>
                <a:gd name="connsiteX6" fmla="*/ 2600696 w 6614556"/>
                <a:gd name="connsiteY6" fmla="*/ 997527 h 1187553"/>
                <a:gd name="connsiteX7" fmla="*/ 2826328 w 6614556"/>
                <a:gd name="connsiteY7" fmla="*/ 1163782 h 1187553"/>
                <a:gd name="connsiteX8" fmla="*/ 3087585 w 6614556"/>
                <a:gd name="connsiteY8" fmla="*/ 1045028 h 1187553"/>
                <a:gd name="connsiteX9" fmla="*/ 3467595 w 6614556"/>
                <a:gd name="connsiteY9" fmla="*/ 1163781 h 1187553"/>
                <a:gd name="connsiteX10" fmla="*/ 3942608 w 6614556"/>
                <a:gd name="connsiteY10" fmla="*/ 1045028 h 1187553"/>
                <a:gd name="connsiteX11" fmla="*/ 4013860 w 6614556"/>
                <a:gd name="connsiteY11" fmla="*/ 1140031 h 1187553"/>
                <a:gd name="connsiteX12" fmla="*/ 4239491 w 6614556"/>
                <a:gd name="connsiteY12" fmla="*/ 1033153 h 1187553"/>
                <a:gd name="connsiteX13" fmla="*/ 4500748 w 6614556"/>
                <a:gd name="connsiteY13" fmla="*/ 1187532 h 1187553"/>
                <a:gd name="connsiteX14" fmla="*/ 4916385 w 6614556"/>
                <a:gd name="connsiteY14" fmla="*/ 1045028 h 1187553"/>
                <a:gd name="connsiteX15" fmla="*/ 5248894 w 6614556"/>
                <a:gd name="connsiteY15" fmla="*/ 1116280 h 1187553"/>
                <a:gd name="connsiteX16" fmla="*/ 6614556 w 6614556"/>
                <a:gd name="connsiteY16" fmla="*/ 0 h 1187553"/>
                <a:gd name="connsiteX0" fmla="*/ 0 w 6614556"/>
                <a:gd name="connsiteY0" fmla="*/ 0 h 1187553"/>
                <a:gd name="connsiteX1" fmla="*/ 926276 w 6614556"/>
                <a:gd name="connsiteY1" fmla="*/ 1092530 h 1187553"/>
                <a:gd name="connsiteX2" fmla="*/ 1389413 w 6614556"/>
                <a:gd name="connsiteY2" fmla="*/ 1068779 h 1187553"/>
                <a:gd name="connsiteX3" fmla="*/ 1769424 w 6614556"/>
                <a:gd name="connsiteY3" fmla="*/ 1175657 h 1187553"/>
                <a:gd name="connsiteX4" fmla="*/ 2042556 w 6614556"/>
                <a:gd name="connsiteY4" fmla="*/ 1021278 h 1187553"/>
                <a:gd name="connsiteX5" fmla="*/ 2327564 w 6614556"/>
                <a:gd name="connsiteY5" fmla="*/ 1116280 h 1187553"/>
                <a:gd name="connsiteX6" fmla="*/ 2600696 w 6614556"/>
                <a:gd name="connsiteY6" fmla="*/ 997527 h 1187553"/>
                <a:gd name="connsiteX7" fmla="*/ 2826328 w 6614556"/>
                <a:gd name="connsiteY7" fmla="*/ 1163782 h 1187553"/>
                <a:gd name="connsiteX8" fmla="*/ 3087585 w 6614556"/>
                <a:gd name="connsiteY8" fmla="*/ 1045028 h 1187553"/>
                <a:gd name="connsiteX9" fmla="*/ 3467595 w 6614556"/>
                <a:gd name="connsiteY9" fmla="*/ 1163781 h 1187553"/>
                <a:gd name="connsiteX10" fmla="*/ 3788229 w 6614556"/>
                <a:gd name="connsiteY10" fmla="*/ 1033153 h 1187553"/>
                <a:gd name="connsiteX11" fmla="*/ 4013860 w 6614556"/>
                <a:gd name="connsiteY11" fmla="*/ 1140031 h 1187553"/>
                <a:gd name="connsiteX12" fmla="*/ 4239491 w 6614556"/>
                <a:gd name="connsiteY12" fmla="*/ 1033153 h 1187553"/>
                <a:gd name="connsiteX13" fmla="*/ 4500748 w 6614556"/>
                <a:gd name="connsiteY13" fmla="*/ 1187532 h 1187553"/>
                <a:gd name="connsiteX14" fmla="*/ 4916385 w 6614556"/>
                <a:gd name="connsiteY14" fmla="*/ 1045028 h 1187553"/>
                <a:gd name="connsiteX15" fmla="*/ 5248894 w 6614556"/>
                <a:gd name="connsiteY15" fmla="*/ 1116280 h 1187553"/>
                <a:gd name="connsiteX16" fmla="*/ 6614556 w 6614556"/>
                <a:gd name="connsiteY16" fmla="*/ 0 h 1187553"/>
                <a:gd name="connsiteX0" fmla="*/ 0 w 6614556"/>
                <a:gd name="connsiteY0" fmla="*/ 0 h 1246909"/>
                <a:gd name="connsiteX1" fmla="*/ 926276 w 6614556"/>
                <a:gd name="connsiteY1" fmla="*/ 1092530 h 1246909"/>
                <a:gd name="connsiteX2" fmla="*/ 1389413 w 6614556"/>
                <a:gd name="connsiteY2" fmla="*/ 1068779 h 1246909"/>
                <a:gd name="connsiteX3" fmla="*/ 1769424 w 6614556"/>
                <a:gd name="connsiteY3" fmla="*/ 1175657 h 1246909"/>
                <a:gd name="connsiteX4" fmla="*/ 2042556 w 6614556"/>
                <a:gd name="connsiteY4" fmla="*/ 1021278 h 1246909"/>
                <a:gd name="connsiteX5" fmla="*/ 2327564 w 6614556"/>
                <a:gd name="connsiteY5" fmla="*/ 1116280 h 1246909"/>
                <a:gd name="connsiteX6" fmla="*/ 2600696 w 6614556"/>
                <a:gd name="connsiteY6" fmla="*/ 997527 h 1246909"/>
                <a:gd name="connsiteX7" fmla="*/ 2826328 w 6614556"/>
                <a:gd name="connsiteY7" fmla="*/ 1163782 h 1246909"/>
                <a:gd name="connsiteX8" fmla="*/ 3087585 w 6614556"/>
                <a:gd name="connsiteY8" fmla="*/ 1246909 h 1246909"/>
                <a:gd name="connsiteX9" fmla="*/ 3467595 w 6614556"/>
                <a:gd name="connsiteY9" fmla="*/ 1163781 h 1246909"/>
                <a:gd name="connsiteX10" fmla="*/ 3788229 w 6614556"/>
                <a:gd name="connsiteY10" fmla="*/ 1033153 h 1246909"/>
                <a:gd name="connsiteX11" fmla="*/ 4013860 w 6614556"/>
                <a:gd name="connsiteY11" fmla="*/ 1140031 h 1246909"/>
                <a:gd name="connsiteX12" fmla="*/ 4239491 w 6614556"/>
                <a:gd name="connsiteY12" fmla="*/ 1033153 h 1246909"/>
                <a:gd name="connsiteX13" fmla="*/ 4500748 w 6614556"/>
                <a:gd name="connsiteY13" fmla="*/ 1187532 h 1246909"/>
                <a:gd name="connsiteX14" fmla="*/ 4916385 w 6614556"/>
                <a:gd name="connsiteY14" fmla="*/ 1045028 h 1246909"/>
                <a:gd name="connsiteX15" fmla="*/ 5248894 w 6614556"/>
                <a:gd name="connsiteY15" fmla="*/ 1116280 h 1246909"/>
                <a:gd name="connsiteX16" fmla="*/ 6614556 w 6614556"/>
                <a:gd name="connsiteY16" fmla="*/ 0 h 1246909"/>
                <a:gd name="connsiteX0" fmla="*/ 0 w 6614556"/>
                <a:gd name="connsiteY0" fmla="*/ 0 h 1246909"/>
                <a:gd name="connsiteX1" fmla="*/ 926276 w 6614556"/>
                <a:gd name="connsiteY1" fmla="*/ 1092530 h 1246909"/>
                <a:gd name="connsiteX2" fmla="*/ 1389413 w 6614556"/>
                <a:gd name="connsiteY2" fmla="*/ 1068779 h 1246909"/>
                <a:gd name="connsiteX3" fmla="*/ 1769424 w 6614556"/>
                <a:gd name="connsiteY3" fmla="*/ 1175657 h 1246909"/>
                <a:gd name="connsiteX4" fmla="*/ 1995054 w 6614556"/>
                <a:gd name="connsiteY4" fmla="*/ 950026 h 1246909"/>
                <a:gd name="connsiteX5" fmla="*/ 2327564 w 6614556"/>
                <a:gd name="connsiteY5" fmla="*/ 1116280 h 1246909"/>
                <a:gd name="connsiteX6" fmla="*/ 2600696 w 6614556"/>
                <a:gd name="connsiteY6" fmla="*/ 997527 h 1246909"/>
                <a:gd name="connsiteX7" fmla="*/ 2826328 w 6614556"/>
                <a:gd name="connsiteY7" fmla="*/ 1163782 h 1246909"/>
                <a:gd name="connsiteX8" fmla="*/ 3087585 w 6614556"/>
                <a:gd name="connsiteY8" fmla="*/ 1246909 h 1246909"/>
                <a:gd name="connsiteX9" fmla="*/ 3467595 w 6614556"/>
                <a:gd name="connsiteY9" fmla="*/ 1163781 h 1246909"/>
                <a:gd name="connsiteX10" fmla="*/ 3788229 w 6614556"/>
                <a:gd name="connsiteY10" fmla="*/ 1033153 h 1246909"/>
                <a:gd name="connsiteX11" fmla="*/ 4013860 w 6614556"/>
                <a:gd name="connsiteY11" fmla="*/ 1140031 h 1246909"/>
                <a:gd name="connsiteX12" fmla="*/ 4239491 w 6614556"/>
                <a:gd name="connsiteY12" fmla="*/ 1033153 h 1246909"/>
                <a:gd name="connsiteX13" fmla="*/ 4500748 w 6614556"/>
                <a:gd name="connsiteY13" fmla="*/ 1187532 h 1246909"/>
                <a:gd name="connsiteX14" fmla="*/ 4916385 w 6614556"/>
                <a:gd name="connsiteY14" fmla="*/ 1045028 h 1246909"/>
                <a:gd name="connsiteX15" fmla="*/ 5248894 w 6614556"/>
                <a:gd name="connsiteY15" fmla="*/ 1116280 h 1246909"/>
                <a:gd name="connsiteX16" fmla="*/ 6614556 w 6614556"/>
                <a:gd name="connsiteY16" fmla="*/ 0 h 1246909"/>
                <a:gd name="connsiteX0" fmla="*/ 0 w 6614556"/>
                <a:gd name="connsiteY0" fmla="*/ 0 h 1246909"/>
                <a:gd name="connsiteX1" fmla="*/ 926276 w 6614556"/>
                <a:gd name="connsiteY1" fmla="*/ 1092530 h 1246909"/>
                <a:gd name="connsiteX2" fmla="*/ 1389413 w 6614556"/>
                <a:gd name="connsiteY2" fmla="*/ 1068779 h 1246909"/>
                <a:gd name="connsiteX3" fmla="*/ 1769424 w 6614556"/>
                <a:gd name="connsiteY3" fmla="*/ 1175657 h 1246909"/>
                <a:gd name="connsiteX4" fmla="*/ 1995054 w 6614556"/>
                <a:gd name="connsiteY4" fmla="*/ 950026 h 1246909"/>
                <a:gd name="connsiteX5" fmla="*/ 2327564 w 6614556"/>
                <a:gd name="connsiteY5" fmla="*/ 1116280 h 1246909"/>
                <a:gd name="connsiteX6" fmla="*/ 2600696 w 6614556"/>
                <a:gd name="connsiteY6" fmla="*/ 997527 h 1246909"/>
                <a:gd name="connsiteX7" fmla="*/ 2826328 w 6614556"/>
                <a:gd name="connsiteY7" fmla="*/ 1163782 h 1246909"/>
                <a:gd name="connsiteX8" fmla="*/ 3087585 w 6614556"/>
                <a:gd name="connsiteY8" fmla="*/ 1246909 h 1246909"/>
                <a:gd name="connsiteX9" fmla="*/ 3467595 w 6614556"/>
                <a:gd name="connsiteY9" fmla="*/ 1163781 h 1246909"/>
                <a:gd name="connsiteX10" fmla="*/ 3788229 w 6614556"/>
                <a:gd name="connsiteY10" fmla="*/ 1033153 h 1246909"/>
                <a:gd name="connsiteX11" fmla="*/ 4013860 w 6614556"/>
                <a:gd name="connsiteY11" fmla="*/ 1140031 h 1246909"/>
                <a:gd name="connsiteX12" fmla="*/ 4239491 w 6614556"/>
                <a:gd name="connsiteY12" fmla="*/ 1033153 h 1246909"/>
                <a:gd name="connsiteX13" fmla="*/ 4500748 w 6614556"/>
                <a:gd name="connsiteY13" fmla="*/ 1187532 h 1246909"/>
                <a:gd name="connsiteX14" fmla="*/ 4797632 w 6614556"/>
                <a:gd name="connsiteY14" fmla="*/ 1092529 h 1246909"/>
                <a:gd name="connsiteX15" fmla="*/ 5248894 w 6614556"/>
                <a:gd name="connsiteY15" fmla="*/ 1116280 h 1246909"/>
                <a:gd name="connsiteX16" fmla="*/ 6614556 w 6614556"/>
                <a:gd name="connsiteY16" fmla="*/ 0 h 1246909"/>
                <a:gd name="connsiteX0" fmla="*/ 0 w 6614556"/>
                <a:gd name="connsiteY0" fmla="*/ 0 h 1246909"/>
                <a:gd name="connsiteX1" fmla="*/ 926276 w 6614556"/>
                <a:gd name="connsiteY1" fmla="*/ 1092530 h 1246909"/>
                <a:gd name="connsiteX2" fmla="*/ 1389413 w 6614556"/>
                <a:gd name="connsiteY2" fmla="*/ 1068779 h 1246909"/>
                <a:gd name="connsiteX3" fmla="*/ 1769424 w 6614556"/>
                <a:gd name="connsiteY3" fmla="*/ 1175657 h 1246909"/>
                <a:gd name="connsiteX4" fmla="*/ 1995054 w 6614556"/>
                <a:gd name="connsiteY4" fmla="*/ 950026 h 1246909"/>
                <a:gd name="connsiteX5" fmla="*/ 2327564 w 6614556"/>
                <a:gd name="connsiteY5" fmla="*/ 1116280 h 1246909"/>
                <a:gd name="connsiteX6" fmla="*/ 2600696 w 6614556"/>
                <a:gd name="connsiteY6" fmla="*/ 997527 h 1246909"/>
                <a:gd name="connsiteX7" fmla="*/ 2826328 w 6614556"/>
                <a:gd name="connsiteY7" fmla="*/ 1163782 h 1246909"/>
                <a:gd name="connsiteX8" fmla="*/ 3087585 w 6614556"/>
                <a:gd name="connsiteY8" fmla="*/ 1246909 h 1246909"/>
                <a:gd name="connsiteX9" fmla="*/ 3467595 w 6614556"/>
                <a:gd name="connsiteY9" fmla="*/ 1163781 h 1246909"/>
                <a:gd name="connsiteX10" fmla="*/ 3788229 w 6614556"/>
                <a:gd name="connsiteY10" fmla="*/ 1033153 h 1246909"/>
                <a:gd name="connsiteX11" fmla="*/ 4013860 w 6614556"/>
                <a:gd name="connsiteY11" fmla="*/ 1140031 h 1246909"/>
                <a:gd name="connsiteX12" fmla="*/ 4227616 w 6614556"/>
                <a:gd name="connsiteY12" fmla="*/ 961901 h 1246909"/>
                <a:gd name="connsiteX13" fmla="*/ 4500748 w 6614556"/>
                <a:gd name="connsiteY13" fmla="*/ 1187532 h 1246909"/>
                <a:gd name="connsiteX14" fmla="*/ 4797632 w 6614556"/>
                <a:gd name="connsiteY14" fmla="*/ 1092529 h 1246909"/>
                <a:gd name="connsiteX15" fmla="*/ 5248894 w 6614556"/>
                <a:gd name="connsiteY15" fmla="*/ 1116280 h 1246909"/>
                <a:gd name="connsiteX16" fmla="*/ 6614556 w 6614556"/>
                <a:gd name="connsiteY16" fmla="*/ 0 h 1246909"/>
                <a:gd name="connsiteX0" fmla="*/ 0 w 6614556"/>
                <a:gd name="connsiteY0" fmla="*/ 0 h 1322726"/>
                <a:gd name="connsiteX1" fmla="*/ 885934 w 6614556"/>
                <a:gd name="connsiteY1" fmla="*/ 1274066 h 1322726"/>
                <a:gd name="connsiteX2" fmla="*/ 1389413 w 6614556"/>
                <a:gd name="connsiteY2" fmla="*/ 1068779 h 1322726"/>
                <a:gd name="connsiteX3" fmla="*/ 1769424 w 6614556"/>
                <a:gd name="connsiteY3" fmla="*/ 1175657 h 1322726"/>
                <a:gd name="connsiteX4" fmla="*/ 1995054 w 6614556"/>
                <a:gd name="connsiteY4" fmla="*/ 950026 h 1322726"/>
                <a:gd name="connsiteX5" fmla="*/ 2327564 w 6614556"/>
                <a:gd name="connsiteY5" fmla="*/ 1116280 h 1322726"/>
                <a:gd name="connsiteX6" fmla="*/ 2600696 w 6614556"/>
                <a:gd name="connsiteY6" fmla="*/ 997527 h 1322726"/>
                <a:gd name="connsiteX7" fmla="*/ 2826328 w 6614556"/>
                <a:gd name="connsiteY7" fmla="*/ 1163782 h 1322726"/>
                <a:gd name="connsiteX8" fmla="*/ 3087585 w 6614556"/>
                <a:gd name="connsiteY8" fmla="*/ 1246909 h 1322726"/>
                <a:gd name="connsiteX9" fmla="*/ 3467595 w 6614556"/>
                <a:gd name="connsiteY9" fmla="*/ 1163781 h 1322726"/>
                <a:gd name="connsiteX10" fmla="*/ 3788229 w 6614556"/>
                <a:gd name="connsiteY10" fmla="*/ 1033153 h 1322726"/>
                <a:gd name="connsiteX11" fmla="*/ 4013860 w 6614556"/>
                <a:gd name="connsiteY11" fmla="*/ 1140031 h 1322726"/>
                <a:gd name="connsiteX12" fmla="*/ 4227616 w 6614556"/>
                <a:gd name="connsiteY12" fmla="*/ 961901 h 1322726"/>
                <a:gd name="connsiteX13" fmla="*/ 4500748 w 6614556"/>
                <a:gd name="connsiteY13" fmla="*/ 1187532 h 1322726"/>
                <a:gd name="connsiteX14" fmla="*/ 4797632 w 6614556"/>
                <a:gd name="connsiteY14" fmla="*/ 1092529 h 1322726"/>
                <a:gd name="connsiteX15" fmla="*/ 5248894 w 6614556"/>
                <a:gd name="connsiteY15" fmla="*/ 1116280 h 1322726"/>
                <a:gd name="connsiteX16" fmla="*/ 6614556 w 6614556"/>
                <a:gd name="connsiteY16" fmla="*/ 0 h 1322726"/>
                <a:gd name="connsiteX0" fmla="*/ 0 w 6614556"/>
                <a:gd name="connsiteY0" fmla="*/ 0 h 1312124"/>
                <a:gd name="connsiteX1" fmla="*/ 885934 w 6614556"/>
                <a:gd name="connsiteY1" fmla="*/ 1274066 h 1312124"/>
                <a:gd name="connsiteX2" fmla="*/ 1389413 w 6614556"/>
                <a:gd name="connsiteY2" fmla="*/ 994820 h 1312124"/>
                <a:gd name="connsiteX3" fmla="*/ 1769424 w 6614556"/>
                <a:gd name="connsiteY3" fmla="*/ 1175657 h 1312124"/>
                <a:gd name="connsiteX4" fmla="*/ 1995054 w 6614556"/>
                <a:gd name="connsiteY4" fmla="*/ 950026 h 1312124"/>
                <a:gd name="connsiteX5" fmla="*/ 2327564 w 6614556"/>
                <a:gd name="connsiteY5" fmla="*/ 1116280 h 1312124"/>
                <a:gd name="connsiteX6" fmla="*/ 2600696 w 6614556"/>
                <a:gd name="connsiteY6" fmla="*/ 997527 h 1312124"/>
                <a:gd name="connsiteX7" fmla="*/ 2826328 w 6614556"/>
                <a:gd name="connsiteY7" fmla="*/ 1163782 h 1312124"/>
                <a:gd name="connsiteX8" fmla="*/ 3087585 w 6614556"/>
                <a:gd name="connsiteY8" fmla="*/ 1246909 h 1312124"/>
                <a:gd name="connsiteX9" fmla="*/ 3467595 w 6614556"/>
                <a:gd name="connsiteY9" fmla="*/ 1163781 h 1312124"/>
                <a:gd name="connsiteX10" fmla="*/ 3788229 w 6614556"/>
                <a:gd name="connsiteY10" fmla="*/ 1033153 h 1312124"/>
                <a:gd name="connsiteX11" fmla="*/ 4013860 w 6614556"/>
                <a:gd name="connsiteY11" fmla="*/ 1140031 h 1312124"/>
                <a:gd name="connsiteX12" fmla="*/ 4227616 w 6614556"/>
                <a:gd name="connsiteY12" fmla="*/ 961901 h 1312124"/>
                <a:gd name="connsiteX13" fmla="*/ 4500748 w 6614556"/>
                <a:gd name="connsiteY13" fmla="*/ 1187532 h 1312124"/>
                <a:gd name="connsiteX14" fmla="*/ 4797632 w 6614556"/>
                <a:gd name="connsiteY14" fmla="*/ 1092529 h 1312124"/>
                <a:gd name="connsiteX15" fmla="*/ 5248894 w 6614556"/>
                <a:gd name="connsiteY15" fmla="*/ 1116280 h 1312124"/>
                <a:gd name="connsiteX16" fmla="*/ 6614556 w 6614556"/>
                <a:gd name="connsiteY16" fmla="*/ 0 h 1312124"/>
                <a:gd name="connsiteX0" fmla="*/ 0 w 6614556"/>
                <a:gd name="connsiteY0" fmla="*/ 0 h 1311330"/>
                <a:gd name="connsiteX1" fmla="*/ 885934 w 6614556"/>
                <a:gd name="connsiteY1" fmla="*/ 1274066 h 1311330"/>
                <a:gd name="connsiteX2" fmla="*/ 1389413 w 6614556"/>
                <a:gd name="connsiteY2" fmla="*/ 994820 h 1311330"/>
                <a:gd name="connsiteX3" fmla="*/ 1769424 w 6614556"/>
                <a:gd name="connsiteY3" fmla="*/ 1249615 h 1311330"/>
                <a:gd name="connsiteX4" fmla="*/ 1995054 w 6614556"/>
                <a:gd name="connsiteY4" fmla="*/ 950026 h 1311330"/>
                <a:gd name="connsiteX5" fmla="*/ 2327564 w 6614556"/>
                <a:gd name="connsiteY5" fmla="*/ 1116280 h 1311330"/>
                <a:gd name="connsiteX6" fmla="*/ 2600696 w 6614556"/>
                <a:gd name="connsiteY6" fmla="*/ 997527 h 1311330"/>
                <a:gd name="connsiteX7" fmla="*/ 2826328 w 6614556"/>
                <a:gd name="connsiteY7" fmla="*/ 1163782 h 1311330"/>
                <a:gd name="connsiteX8" fmla="*/ 3087585 w 6614556"/>
                <a:gd name="connsiteY8" fmla="*/ 1246909 h 1311330"/>
                <a:gd name="connsiteX9" fmla="*/ 3467595 w 6614556"/>
                <a:gd name="connsiteY9" fmla="*/ 1163781 h 1311330"/>
                <a:gd name="connsiteX10" fmla="*/ 3788229 w 6614556"/>
                <a:gd name="connsiteY10" fmla="*/ 1033153 h 1311330"/>
                <a:gd name="connsiteX11" fmla="*/ 4013860 w 6614556"/>
                <a:gd name="connsiteY11" fmla="*/ 1140031 h 1311330"/>
                <a:gd name="connsiteX12" fmla="*/ 4227616 w 6614556"/>
                <a:gd name="connsiteY12" fmla="*/ 961901 h 1311330"/>
                <a:gd name="connsiteX13" fmla="*/ 4500748 w 6614556"/>
                <a:gd name="connsiteY13" fmla="*/ 1187532 h 1311330"/>
                <a:gd name="connsiteX14" fmla="*/ 4797632 w 6614556"/>
                <a:gd name="connsiteY14" fmla="*/ 1092529 h 1311330"/>
                <a:gd name="connsiteX15" fmla="*/ 5248894 w 6614556"/>
                <a:gd name="connsiteY15" fmla="*/ 1116280 h 1311330"/>
                <a:gd name="connsiteX16" fmla="*/ 6614556 w 6614556"/>
                <a:gd name="connsiteY16" fmla="*/ 0 h 1311330"/>
                <a:gd name="connsiteX0" fmla="*/ 0 w 6614556"/>
                <a:gd name="connsiteY0" fmla="*/ 0 h 1317595"/>
                <a:gd name="connsiteX1" fmla="*/ 885934 w 6614556"/>
                <a:gd name="connsiteY1" fmla="*/ 1274066 h 1317595"/>
                <a:gd name="connsiteX2" fmla="*/ 1389413 w 6614556"/>
                <a:gd name="connsiteY2" fmla="*/ 994820 h 1317595"/>
                <a:gd name="connsiteX3" fmla="*/ 1769424 w 6614556"/>
                <a:gd name="connsiteY3" fmla="*/ 1249615 h 1317595"/>
                <a:gd name="connsiteX4" fmla="*/ 1995054 w 6614556"/>
                <a:gd name="connsiteY4" fmla="*/ 950026 h 1317595"/>
                <a:gd name="connsiteX5" fmla="*/ 2327564 w 6614556"/>
                <a:gd name="connsiteY5" fmla="*/ 1116280 h 1317595"/>
                <a:gd name="connsiteX6" fmla="*/ 2600696 w 6614556"/>
                <a:gd name="connsiteY6" fmla="*/ 997527 h 1317595"/>
                <a:gd name="connsiteX7" fmla="*/ 2826328 w 6614556"/>
                <a:gd name="connsiteY7" fmla="*/ 1163782 h 1317595"/>
                <a:gd name="connsiteX8" fmla="*/ 3087585 w 6614556"/>
                <a:gd name="connsiteY8" fmla="*/ 1246909 h 1317595"/>
                <a:gd name="connsiteX9" fmla="*/ 3467595 w 6614556"/>
                <a:gd name="connsiteY9" fmla="*/ 1163781 h 1317595"/>
                <a:gd name="connsiteX10" fmla="*/ 3788229 w 6614556"/>
                <a:gd name="connsiteY10" fmla="*/ 1033153 h 1317595"/>
                <a:gd name="connsiteX11" fmla="*/ 4013860 w 6614556"/>
                <a:gd name="connsiteY11" fmla="*/ 1140031 h 1317595"/>
                <a:gd name="connsiteX12" fmla="*/ 4227616 w 6614556"/>
                <a:gd name="connsiteY12" fmla="*/ 961901 h 1317595"/>
                <a:gd name="connsiteX13" fmla="*/ 4500748 w 6614556"/>
                <a:gd name="connsiteY13" fmla="*/ 1187532 h 1317595"/>
                <a:gd name="connsiteX14" fmla="*/ 4797632 w 6614556"/>
                <a:gd name="connsiteY14" fmla="*/ 1092529 h 1317595"/>
                <a:gd name="connsiteX15" fmla="*/ 5174935 w 6614556"/>
                <a:gd name="connsiteY15" fmla="*/ 1264198 h 1317595"/>
                <a:gd name="connsiteX16" fmla="*/ 6614556 w 6614556"/>
                <a:gd name="connsiteY16" fmla="*/ 0 h 1317595"/>
                <a:gd name="connsiteX0" fmla="*/ 0 w 6614556"/>
                <a:gd name="connsiteY0" fmla="*/ 0 h 1327552"/>
                <a:gd name="connsiteX1" fmla="*/ 885934 w 6614556"/>
                <a:gd name="connsiteY1" fmla="*/ 1274066 h 1327552"/>
                <a:gd name="connsiteX2" fmla="*/ 1389413 w 6614556"/>
                <a:gd name="connsiteY2" fmla="*/ 994820 h 1327552"/>
                <a:gd name="connsiteX3" fmla="*/ 1769424 w 6614556"/>
                <a:gd name="connsiteY3" fmla="*/ 1249615 h 1327552"/>
                <a:gd name="connsiteX4" fmla="*/ 1995054 w 6614556"/>
                <a:gd name="connsiteY4" fmla="*/ 950026 h 1327552"/>
                <a:gd name="connsiteX5" fmla="*/ 2327564 w 6614556"/>
                <a:gd name="connsiteY5" fmla="*/ 1116280 h 1327552"/>
                <a:gd name="connsiteX6" fmla="*/ 2600696 w 6614556"/>
                <a:gd name="connsiteY6" fmla="*/ 997527 h 1327552"/>
                <a:gd name="connsiteX7" fmla="*/ 2826328 w 6614556"/>
                <a:gd name="connsiteY7" fmla="*/ 1163782 h 1327552"/>
                <a:gd name="connsiteX8" fmla="*/ 3087585 w 6614556"/>
                <a:gd name="connsiteY8" fmla="*/ 1246909 h 1327552"/>
                <a:gd name="connsiteX9" fmla="*/ 3467595 w 6614556"/>
                <a:gd name="connsiteY9" fmla="*/ 1163781 h 1327552"/>
                <a:gd name="connsiteX10" fmla="*/ 3788229 w 6614556"/>
                <a:gd name="connsiteY10" fmla="*/ 1033153 h 1327552"/>
                <a:gd name="connsiteX11" fmla="*/ 4013860 w 6614556"/>
                <a:gd name="connsiteY11" fmla="*/ 1140031 h 1327552"/>
                <a:gd name="connsiteX12" fmla="*/ 4227616 w 6614556"/>
                <a:gd name="connsiteY12" fmla="*/ 961901 h 1327552"/>
                <a:gd name="connsiteX13" fmla="*/ 4500748 w 6614556"/>
                <a:gd name="connsiteY13" fmla="*/ 1187532 h 1327552"/>
                <a:gd name="connsiteX14" fmla="*/ 4757291 w 6614556"/>
                <a:gd name="connsiteY14" fmla="*/ 1166488 h 1327552"/>
                <a:gd name="connsiteX15" fmla="*/ 5174935 w 6614556"/>
                <a:gd name="connsiteY15" fmla="*/ 1264198 h 1327552"/>
                <a:gd name="connsiteX16" fmla="*/ 6614556 w 6614556"/>
                <a:gd name="connsiteY16" fmla="*/ 0 h 1327552"/>
                <a:gd name="connsiteX0" fmla="*/ 0 w 6614556"/>
                <a:gd name="connsiteY0" fmla="*/ 0 h 1327552"/>
                <a:gd name="connsiteX1" fmla="*/ 885934 w 6614556"/>
                <a:gd name="connsiteY1" fmla="*/ 1274066 h 1327552"/>
                <a:gd name="connsiteX2" fmla="*/ 1389413 w 6614556"/>
                <a:gd name="connsiteY2" fmla="*/ 994820 h 1327552"/>
                <a:gd name="connsiteX3" fmla="*/ 1769424 w 6614556"/>
                <a:gd name="connsiteY3" fmla="*/ 1249615 h 1327552"/>
                <a:gd name="connsiteX4" fmla="*/ 1995054 w 6614556"/>
                <a:gd name="connsiteY4" fmla="*/ 950026 h 1327552"/>
                <a:gd name="connsiteX5" fmla="*/ 2327564 w 6614556"/>
                <a:gd name="connsiteY5" fmla="*/ 1116280 h 1327552"/>
                <a:gd name="connsiteX6" fmla="*/ 2600696 w 6614556"/>
                <a:gd name="connsiteY6" fmla="*/ 997527 h 1327552"/>
                <a:gd name="connsiteX7" fmla="*/ 2826328 w 6614556"/>
                <a:gd name="connsiteY7" fmla="*/ 1163782 h 1327552"/>
                <a:gd name="connsiteX8" fmla="*/ 3087585 w 6614556"/>
                <a:gd name="connsiteY8" fmla="*/ 1246909 h 1327552"/>
                <a:gd name="connsiteX9" fmla="*/ 3467595 w 6614556"/>
                <a:gd name="connsiteY9" fmla="*/ 1163781 h 1327552"/>
                <a:gd name="connsiteX10" fmla="*/ 3788229 w 6614556"/>
                <a:gd name="connsiteY10" fmla="*/ 1033153 h 1327552"/>
                <a:gd name="connsiteX11" fmla="*/ 4013860 w 6614556"/>
                <a:gd name="connsiteY11" fmla="*/ 1213990 h 1327552"/>
                <a:gd name="connsiteX12" fmla="*/ 4227616 w 6614556"/>
                <a:gd name="connsiteY12" fmla="*/ 961901 h 1327552"/>
                <a:gd name="connsiteX13" fmla="*/ 4500748 w 6614556"/>
                <a:gd name="connsiteY13" fmla="*/ 1187532 h 1327552"/>
                <a:gd name="connsiteX14" fmla="*/ 4757291 w 6614556"/>
                <a:gd name="connsiteY14" fmla="*/ 1166488 h 1327552"/>
                <a:gd name="connsiteX15" fmla="*/ 5174935 w 6614556"/>
                <a:gd name="connsiteY15" fmla="*/ 1264198 h 1327552"/>
                <a:gd name="connsiteX16" fmla="*/ 6614556 w 6614556"/>
                <a:gd name="connsiteY16" fmla="*/ 0 h 13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4556" h="1327552">
                  <a:moveTo>
                    <a:pt x="0" y="0"/>
                  </a:moveTo>
                  <a:cubicBezTo>
                    <a:pt x="347353" y="457200"/>
                    <a:pt x="654365" y="1108263"/>
                    <a:pt x="885934" y="1274066"/>
                  </a:cubicBezTo>
                  <a:cubicBezTo>
                    <a:pt x="1117503" y="1439869"/>
                    <a:pt x="1242165" y="998895"/>
                    <a:pt x="1389413" y="994820"/>
                  </a:cubicBezTo>
                  <a:cubicBezTo>
                    <a:pt x="1536661" y="990745"/>
                    <a:pt x="1668484" y="1257081"/>
                    <a:pt x="1769424" y="1249615"/>
                  </a:cubicBezTo>
                  <a:cubicBezTo>
                    <a:pt x="1870364" y="1242149"/>
                    <a:pt x="1902031" y="972248"/>
                    <a:pt x="1995054" y="950026"/>
                  </a:cubicBezTo>
                  <a:cubicBezTo>
                    <a:pt x="2088077" y="927804"/>
                    <a:pt x="2226624" y="1108363"/>
                    <a:pt x="2327564" y="1116280"/>
                  </a:cubicBezTo>
                  <a:cubicBezTo>
                    <a:pt x="2428504" y="1124197"/>
                    <a:pt x="2517569" y="989610"/>
                    <a:pt x="2600696" y="997527"/>
                  </a:cubicBezTo>
                  <a:cubicBezTo>
                    <a:pt x="2683823" y="1005444"/>
                    <a:pt x="2745180" y="1122218"/>
                    <a:pt x="2826328" y="1163782"/>
                  </a:cubicBezTo>
                  <a:cubicBezTo>
                    <a:pt x="2907476" y="1205346"/>
                    <a:pt x="2980707" y="1246909"/>
                    <a:pt x="3087585" y="1246909"/>
                  </a:cubicBezTo>
                  <a:cubicBezTo>
                    <a:pt x="3194463" y="1246909"/>
                    <a:pt x="3350821" y="1199407"/>
                    <a:pt x="3467595" y="1163781"/>
                  </a:cubicBezTo>
                  <a:cubicBezTo>
                    <a:pt x="3584369" y="1128155"/>
                    <a:pt x="3697185" y="1024785"/>
                    <a:pt x="3788229" y="1033153"/>
                  </a:cubicBezTo>
                  <a:cubicBezTo>
                    <a:pt x="3879273" y="1041521"/>
                    <a:pt x="3940629" y="1225865"/>
                    <a:pt x="4013860" y="1213990"/>
                  </a:cubicBezTo>
                  <a:cubicBezTo>
                    <a:pt x="4087091" y="1202115"/>
                    <a:pt x="4146468" y="966311"/>
                    <a:pt x="4227616" y="961901"/>
                  </a:cubicBezTo>
                  <a:cubicBezTo>
                    <a:pt x="4308764" y="957491"/>
                    <a:pt x="4412469" y="1153434"/>
                    <a:pt x="4500748" y="1187532"/>
                  </a:cubicBezTo>
                  <a:cubicBezTo>
                    <a:pt x="4589027" y="1221630"/>
                    <a:pt x="4644927" y="1153710"/>
                    <a:pt x="4757291" y="1166488"/>
                  </a:cubicBezTo>
                  <a:cubicBezTo>
                    <a:pt x="4869655" y="1179266"/>
                    <a:pt x="4872114" y="1446286"/>
                    <a:pt x="5174935" y="1264198"/>
                  </a:cubicBezTo>
                  <a:cubicBezTo>
                    <a:pt x="5477756" y="1082110"/>
                    <a:pt x="6073239" y="471054"/>
                    <a:pt x="6614556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735A40-8BA3-7747-AD66-DC2B89BEAAEE}"/>
                </a:ext>
              </a:extLst>
            </p:cNvPr>
            <p:cNvCxnSpPr/>
            <p:nvPr/>
          </p:nvCxnSpPr>
          <p:spPr bwMode="auto">
            <a:xfrm>
              <a:off x="2026563" y="5833195"/>
              <a:ext cx="0" cy="555078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6B8D6C-7204-E64D-BD5A-AAFCF2C50295}"/>
                </a:ext>
              </a:extLst>
            </p:cNvPr>
            <p:cNvCxnSpPr/>
            <p:nvPr/>
          </p:nvCxnSpPr>
          <p:spPr bwMode="auto">
            <a:xfrm>
              <a:off x="4108862" y="5833847"/>
              <a:ext cx="0" cy="555078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0CE8D7-E6AB-CF4E-B169-A1238B4C937E}"/>
                </a:ext>
              </a:extLst>
            </p:cNvPr>
            <p:cNvSpPr txBox="1"/>
            <p:nvPr/>
          </p:nvSpPr>
          <p:spPr>
            <a:xfrm>
              <a:off x="3962153" y="5525418"/>
              <a:ext cx="1518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Original Trigger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DB5E38-C062-2443-B45F-0E8A768F40D1}"/>
                </a:ext>
              </a:extLst>
            </p:cNvPr>
            <p:cNvSpPr txBox="1"/>
            <p:nvPr/>
          </p:nvSpPr>
          <p:spPr>
            <a:xfrm>
              <a:off x="1794705" y="5476197"/>
              <a:ext cx="1647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Reversed Trigger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7729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38747</TotalTime>
  <Words>1714</Words>
  <Application>Microsoft Macintosh PowerPoint</Application>
  <PresentationFormat>全屏显示(4:3)</PresentationFormat>
  <Paragraphs>302</Paragraphs>
  <Slides>30</Slides>
  <Notes>28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</vt:lpstr>
      <vt:lpstr>Cambria Math</vt:lpstr>
      <vt:lpstr>Georgia</vt:lpstr>
      <vt:lpstr>Blank Presentation</vt:lpstr>
      <vt:lpstr>PowerPoint 演示文稿</vt:lpstr>
      <vt:lpstr>Outline</vt:lpstr>
      <vt:lpstr>Introduction</vt:lpstr>
      <vt:lpstr>Introduction</vt:lpstr>
      <vt:lpstr>Introduction</vt:lpstr>
      <vt:lpstr>Introduction</vt:lpstr>
      <vt:lpstr>Formalization: the attack method</vt:lpstr>
      <vt:lpstr>Formalization: the defense method</vt:lpstr>
      <vt:lpstr>Challenge in backdoor defense</vt:lpstr>
      <vt:lpstr>Hypothesis: backdoors as distributions</vt:lpstr>
      <vt:lpstr>Method: high-level idea</vt:lpstr>
      <vt:lpstr>Method: high-level idea</vt:lpstr>
      <vt:lpstr>Method: idealized algorithm</vt:lpstr>
      <vt:lpstr>Method: implementation</vt:lpstr>
      <vt:lpstr>Method: implementation</vt:lpstr>
      <vt:lpstr>Method: implementation</vt:lpstr>
      <vt:lpstr>Method: implementation</vt:lpstr>
      <vt:lpstr>Evaluation: trigger visualization</vt:lpstr>
      <vt:lpstr>Evaluation: backdoor defense</vt:lpstr>
      <vt:lpstr>Evaluation: backdoor defense</vt:lpstr>
      <vt:lpstr>More challenge in realistic defense</vt:lpstr>
      <vt:lpstr>Challenge 1: Naturally exist backdoors</vt:lpstr>
      <vt:lpstr>Challenge 2: Trigger with arbitrary shape</vt:lpstr>
      <vt:lpstr>Challenge 3: Trigger with location fixed</vt:lpstr>
      <vt:lpstr>Our solution</vt:lpstr>
      <vt:lpstr>Trigger with arbitrary shape</vt:lpstr>
      <vt:lpstr>Experimental results: Step1</vt:lpstr>
      <vt:lpstr>Experimental results: Step2.</vt:lpstr>
      <vt:lpstr>Experimental results: Step3</vt:lpstr>
      <vt:lpstr>Future works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Oest -- UMC</dc:creator>
  <cp:lastModifiedBy>Yukun Yang</cp:lastModifiedBy>
  <cp:revision>3060</cp:revision>
  <cp:lastPrinted>2014-01-30T03:49:28Z</cp:lastPrinted>
  <dcterms:created xsi:type="dcterms:W3CDTF">2008-08-13T18:21:14Z</dcterms:created>
  <dcterms:modified xsi:type="dcterms:W3CDTF">2019-10-24T19:13:36Z</dcterms:modified>
</cp:coreProperties>
</file>